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22" r:id="rId1"/>
    <p:sldMasterId id="2147483892" r:id="rId2"/>
  </p:sldMasterIdLst>
  <p:notesMasterIdLst>
    <p:notesMasterId r:id="rId46"/>
  </p:notesMasterIdLst>
  <p:handoutMasterIdLst>
    <p:handoutMasterId r:id="rId47"/>
  </p:handoutMasterIdLst>
  <p:sldIdLst>
    <p:sldId id="277" r:id="rId3"/>
    <p:sldId id="330" r:id="rId4"/>
    <p:sldId id="2147469735" r:id="rId5"/>
    <p:sldId id="320" r:id="rId6"/>
    <p:sldId id="331" r:id="rId7"/>
    <p:sldId id="323" r:id="rId8"/>
    <p:sldId id="333" r:id="rId9"/>
    <p:sldId id="324" r:id="rId10"/>
    <p:sldId id="326" r:id="rId11"/>
    <p:sldId id="2147469747" r:id="rId12"/>
    <p:sldId id="2147469732" r:id="rId13"/>
    <p:sldId id="2076137723" r:id="rId14"/>
    <p:sldId id="2147469736" r:id="rId15"/>
    <p:sldId id="2147469737" r:id="rId16"/>
    <p:sldId id="2147469745" r:id="rId17"/>
    <p:sldId id="2147469761" r:id="rId18"/>
    <p:sldId id="2147469751" r:id="rId19"/>
    <p:sldId id="2076137713" r:id="rId20"/>
    <p:sldId id="2147469738" r:id="rId21"/>
    <p:sldId id="2147469743" r:id="rId22"/>
    <p:sldId id="2147469740" r:id="rId23"/>
    <p:sldId id="2147469748" r:id="rId24"/>
    <p:sldId id="2147469741" r:id="rId25"/>
    <p:sldId id="2147469742" r:id="rId26"/>
    <p:sldId id="328" r:id="rId27"/>
    <p:sldId id="2147469749" r:id="rId28"/>
    <p:sldId id="2147469750" r:id="rId29"/>
    <p:sldId id="2147469753" r:id="rId30"/>
    <p:sldId id="329" r:id="rId31"/>
    <p:sldId id="2147469746" r:id="rId32"/>
    <p:sldId id="325" r:id="rId33"/>
    <p:sldId id="2147469713" r:id="rId34"/>
    <p:sldId id="2147469715" r:id="rId35"/>
    <p:sldId id="2147469714" r:id="rId36"/>
    <p:sldId id="259" r:id="rId37"/>
    <p:sldId id="2147469754" r:id="rId38"/>
    <p:sldId id="2147469755" r:id="rId39"/>
    <p:sldId id="2147469752" r:id="rId40"/>
    <p:sldId id="2147469733" r:id="rId41"/>
    <p:sldId id="2147469734" r:id="rId42"/>
    <p:sldId id="2147469757" r:id="rId43"/>
    <p:sldId id="2147469744" r:id="rId44"/>
    <p:sldId id="2147469758" r:id="rId45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A334FA-E166-42B3-90C2-0ABEFD4DF2DD}">
          <p14:sldIdLst>
            <p14:sldId id="277"/>
            <p14:sldId id="330"/>
            <p14:sldId id="2147469735"/>
            <p14:sldId id="320"/>
            <p14:sldId id="331"/>
            <p14:sldId id="323"/>
            <p14:sldId id="333"/>
            <p14:sldId id="324"/>
            <p14:sldId id="326"/>
            <p14:sldId id="2147469747"/>
            <p14:sldId id="2147469732"/>
            <p14:sldId id="2076137723"/>
            <p14:sldId id="2147469736"/>
            <p14:sldId id="2147469737"/>
            <p14:sldId id="2147469745"/>
            <p14:sldId id="2147469761"/>
            <p14:sldId id="2147469751"/>
            <p14:sldId id="2076137713"/>
            <p14:sldId id="2147469738"/>
            <p14:sldId id="2147469743"/>
            <p14:sldId id="2147469740"/>
            <p14:sldId id="2147469748"/>
            <p14:sldId id="2147469741"/>
            <p14:sldId id="2147469742"/>
            <p14:sldId id="328"/>
            <p14:sldId id="2147469749"/>
            <p14:sldId id="2147469750"/>
            <p14:sldId id="2147469753"/>
            <p14:sldId id="329"/>
            <p14:sldId id="2147469746"/>
            <p14:sldId id="325"/>
            <p14:sldId id="2147469713"/>
            <p14:sldId id="2147469715"/>
            <p14:sldId id="2147469714"/>
            <p14:sldId id="259"/>
            <p14:sldId id="2147469754"/>
            <p14:sldId id="2147469755"/>
            <p14:sldId id="2147469752"/>
            <p14:sldId id="2147469733"/>
            <p14:sldId id="2147469734"/>
            <p14:sldId id="2147469757"/>
            <p14:sldId id="2147469744"/>
            <p14:sldId id="2147469758"/>
          </p14:sldIdLst>
        </p14:section>
        <p14:section name="Additonal" id="{C6552BB0-3B76-4A92-98B1-167B08870AFD}">
          <p14:sldIdLst/>
        </p14:section>
      </p14:sectionLst>
    </p:ext>
    <p:ext uri="{EFAFB233-063F-42B5-8137-9DF3F51BA10A}">
      <p15:sldGuideLst xmlns:p15="http://schemas.microsoft.com/office/powerpoint/2012/main">
        <p15:guide id="4" orient="horz" pos="173" userDrawn="1">
          <p15:clr>
            <a:srgbClr val="A4A3A4"/>
          </p15:clr>
        </p15:guide>
        <p15:guide id="5" pos="382" userDrawn="1">
          <p15:clr>
            <a:srgbClr val="A4A3A4"/>
          </p15:clr>
        </p15:guide>
        <p15:guide id="6" pos="7302" userDrawn="1">
          <p15:clr>
            <a:srgbClr val="A4A3A4"/>
          </p15:clr>
        </p15:guide>
        <p15:guide id="7" orient="horz" pos="709" userDrawn="1">
          <p15:clr>
            <a:srgbClr val="A4A3A4"/>
          </p15:clr>
        </p15:guide>
        <p15:guide id="9" orient="horz" pos="4201" userDrawn="1">
          <p15:clr>
            <a:srgbClr val="A4A3A4"/>
          </p15:clr>
        </p15:guide>
        <p15:guide id="10" orient="horz" pos="3840" userDrawn="1">
          <p15:clr>
            <a:srgbClr val="A4A3A4"/>
          </p15:clr>
        </p15:guide>
        <p15:guide id="11" orient="horz" pos="3997" userDrawn="1">
          <p15:clr>
            <a:srgbClr val="A4A3A4"/>
          </p15:clr>
        </p15:guide>
        <p15:guide id="12" pos="38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D3"/>
    <a:srgbClr val="FFFFFF"/>
    <a:srgbClr val="112ABF"/>
    <a:srgbClr val="0F26AD"/>
    <a:srgbClr val="202192"/>
    <a:srgbClr val="0D2192"/>
    <a:srgbClr val="FFE600"/>
    <a:srgbClr val="C4C4CD"/>
    <a:srgbClr val="747480"/>
    <a:srgbClr val="2E2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EAC7E-2BFC-4ACA-BEB2-2231EBD4D7B1}" v="312" dt="2024-09-23T03:54:37.3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76078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541" y="62"/>
      </p:cViewPr>
      <p:guideLst>
        <p:guide orient="horz" pos="173"/>
        <p:guide pos="382"/>
        <p:guide pos="7302"/>
        <p:guide orient="horz" pos="709"/>
        <p:guide orient="horz" pos="4201"/>
        <p:guide orient="horz" pos="3840"/>
        <p:guide orient="horz" pos="3997"/>
        <p:guide pos="3844"/>
      </p:guideLst>
    </p:cSldViewPr>
  </p:slideViewPr>
  <p:outlineViewPr>
    <p:cViewPr>
      <p:scale>
        <a:sx n="33" d="100"/>
        <a:sy n="33" d="100"/>
      </p:scale>
      <p:origin x="0" y="-709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50" d="100"/>
        <a:sy n="50" d="100"/>
      </p:scale>
      <p:origin x="0" y="-157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004" y="-96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11/03/2025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11/03/2025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556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595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51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269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582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039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0393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711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7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32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60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87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384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73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365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342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2270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390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544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286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0888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144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454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687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671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744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98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254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897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82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265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28600" indent="-228600">
              <a:buAutoNum type="arabicPeriod"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98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223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570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4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54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02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38769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70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80524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00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82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521220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22284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02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38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15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1894A3-BFA8-4097-A83B-C0972D51F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039"/>
          <a:stretch/>
        </p:blipFill>
        <p:spPr>
          <a:xfrm>
            <a:off x="0" y="0"/>
            <a:ext cx="12198350" cy="6857999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15037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48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867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9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79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438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7304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15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227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236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5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958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88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62192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8245A2D-3698-40CC-AB8D-86BAC71B08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797" r="1" b="6896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505146" y="594863"/>
            <a:ext cx="6012542" cy="4064277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  <a:gd name="connsiteX0" fmla="*/ 6 w 10000"/>
              <a:gd name="connsiteY0" fmla="*/ 0 h 10688"/>
              <a:gd name="connsiteX1" fmla="*/ 0 w 10000"/>
              <a:gd name="connsiteY1" fmla="*/ 10688 h 10688"/>
              <a:gd name="connsiteX2" fmla="*/ 10000 w 10000"/>
              <a:gd name="connsiteY2" fmla="*/ 7911 h 10688"/>
              <a:gd name="connsiteX3" fmla="*/ 10000 w 10000"/>
              <a:gd name="connsiteY3" fmla="*/ 7 h 10688"/>
              <a:gd name="connsiteX4" fmla="*/ 6 w 10000"/>
              <a:gd name="connsiteY4" fmla="*/ 0 h 1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688">
                <a:moveTo>
                  <a:pt x="6" y="0"/>
                </a:moveTo>
                <a:cubicBezTo>
                  <a:pt x="4" y="2358"/>
                  <a:pt x="2" y="8331"/>
                  <a:pt x="0" y="10688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3659" y="1873223"/>
            <a:ext cx="5422755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660" y="2819491"/>
            <a:ext cx="5422755" cy="3912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8AE72999-64B9-400D-B276-16BADE1AD5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20916FE-1037-44A8-A815-13B16E654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E21227F-16C4-4E48-B9B5-03B2F374C3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419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07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100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9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2480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6128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1574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2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704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132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14BCD91D-E17F-4B16-A3F2-EEF2A6E3B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0" b="21219"/>
          <a:stretch/>
        </p:blipFill>
        <p:spPr>
          <a:xfrm>
            <a:off x="0" y="-2"/>
            <a:ext cx="12198350" cy="6858001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96167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78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A94B7-7BDE-4510-A417-A765301D1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835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436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1197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0489916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7221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221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786273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41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07BA1-EA97-432B-8AAE-BE8FEE6245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835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650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811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5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37920"/>
            <a:ext cx="10980738" cy="47561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396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440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410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80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0792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393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198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05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921570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10548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470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5232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E2A7-BDB8-FD4A-A813-5C4F6B58F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794" y="1122363"/>
            <a:ext cx="91487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C3CB5-24D7-C845-A899-EC63D0E08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794" y="3602038"/>
            <a:ext cx="91487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69A37-47C7-BB48-AEB6-CC3E055C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6D5B-1604-0F4F-A000-6EB1CA664430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2468-65EB-A44A-8C2F-59F5204A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3579D-54AA-2B49-B8F4-9B3C41E3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FA9-08EF-2543-90B6-FE171AD00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7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9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3E9075B3-954F-4542-99DC-9D38337796E8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11 March 2025</a:t>
            </a:fld>
            <a:endParaRPr lang="en-IN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FE280278-22FE-4F3D-8D37-B8FB096E9C4C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093714F-0FA2-4BA1-B9F9-9CDFDB009BD4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971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90" r:id="rId2"/>
    <p:sldLayoutId id="2147483825" r:id="rId3"/>
    <p:sldLayoutId id="2147483826" r:id="rId4"/>
    <p:sldLayoutId id="2147483827" r:id="rId5"/>
    <p:sldLayoutId id="2147483875" r:id="rId6"/>
    <p:sldLayoutId id="2147483873" r:id="rId7"/>
    <p:sldLayoutId id="2147483872" r:id="rId8"/>
    <p:sldLayoutId id="2147483828" r:id="rId9"/>
    <p:sldLayoutId id="2147483877" r:id="rId10"/>
    <p:sldLayoutId id="2147483876" r:id="rId11"/>
    <p:sldLayoutId id="2147483871" r:id="rId12"/>
    <p:sldLayoutId id="2147483829" r:id="rId13"/>
    <p:sldLayoutId id="2147483923" r:id="rId14"/>
    <p:sldLayoutId id="2147483921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74" r:id="rId25"/>
    <p:sldLayoutId id="2147483926" r:id="rId26"/>
    <p:sldLayoutId id="2147483839" r:id="rId27"/>
    <p:sldLayoutId id="2147483925" r:id="rId28"/>
    <p:sldLayoutId id="2147483840" r:id="rId2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CDF1934-D2B2-4AA9-8EA1-1E51865790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D35872E-4184-4A23-95E6-82765736F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1107F2-2963-451C-9226-04553258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DA7FBA8-90E2-4391-A0BA-B3AB34375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A9B702AF-19B6-4F5E-8D83-4C8DC525EA2D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11 March 2025</a:t>
            </a:fld>
            <a:endParaRPr lang="en-IN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5D667A6-D967-4BCE-95CA-C796E5DCAAD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Dapr</a:t>
            </a:r>
            <a:r>
              <a:rPr lang="en-US" dirty="0"/>
              <a:t> 101 Garage Session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20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3" r:id="rId12"/>
    <p:sldLayoutId id="2147483919" r:id="rId13"/>
    <p:sldLayoutId id="2147483922" r:id="rId14"/>
    <p:sldLayoutId id="2147483924" r:id="rId15"/>
    <p:sldLayoutId id="2147483904" r:id="rId16"/>
    <p:sldLayoutId id="2147483905" r:id="rId17"/>
    <p:sldLayoutId id="2147483906" r:id="rId18"/>
    <p:sldLayoutId id="2147483907" r:id="rId19"/>
    <p:sldLayoutId id="2147483908" r:id="rId20"/>
    <p:sldLayoutId id="2147483909" r:id="rId21"/>
    <p:sldLayoutId id="2147483910" r:id="rId22"/>
    <p:sldLayoutId id="2147483911" r:id="rId23"/>
    <p:sldLayoutId id="2147483912" r:id="rId24"/>
    <p:sldLayoutId id="2147483913" r:id="rId25"/>
    <p:sldLayoutId id="2147483914" r:id="rId26"/>
    <p:sldLayoutId id="2147483915" r:id="rId27"/>
    <p:sldLayoutId id="2147483916" r:id="rId28"/>
    <p:sldLayoutId id="2147483917" r:id="rId29"/>
    <p:sldLayoutId id="2147483918" r:id="rId30"/>
    <p:sldLayoutId id="2147484003" r:id="rId31"/>
    <p:sldLayoutId id="2147484004" r:id="rId3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302" userDrawn="1">
          <p15:clr>
            <a:srgbClr val="F26B43"/>
          </p15:clr>
        </p15:guide>
        <p15:guide id="5" orient="horz" pos="712" userDrawn="1">
          <p15:clr>
            <a:srgbClr val="F26B43"/>
          </p15:clr>
        </p15:guide>
        <p15:guide id="6" orient="horz" pos="3840" userDrawn="1">
          <p15:clr>
            <a:srgbClr val="F26B43"/>
          </p15:clr>
        </p15:guide>
        <p15:guide id="7" orient="horz" pos="4199" userDrawn="1">
          <p15:clr>
            <a:srgbClr val="F26B43"/>
          </p15:clr>
        </p15:guide>
        <p15:guide id="8" orient="horz" pos="173" userDrawn="1">
          <p15:clr>
            <a:srgbClr val="F26B43"/>
          </p15:clr>
        </p15:guide>
        <p15:guide id="9" orient="horz" pos="39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25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5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sv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5" Type="http://schemas.openxmlformats.org/officeDocument/2006/relationships/image" Target="../media/image37.svg"/><Relationship Id="rId10" Type="http://schemas.openxmlformats.org/officeDocument/2006/relationships/image" Target="../media/image21.svg"/><Relationship Id="rId4" Type="http://schemas.openxmlformats.org/officeDocument/2006/relationships/image" Target="../media/image25.svg"/><Relationship Id="rId9" Type="http://schemas.openxmlformats.org/officeDocument/2006/relationships/image" Target="../media/image20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2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svg"/><Relationship Id="rId11" Type="http://schemas.openxmlformats.org/officeDocument/2006/relationships/image" Target="../media/image40.png"/><Relationship Id="rId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25.svg"/><Relationship Id="rId9" Type="http://schemas.openxmlformats.org/officeDocument/2006/relationships/image" Target="../media/image20.pn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svg"/><Relationship Id="rId11" Type="http://schemas.openxmlformats.org/officeDocument/2006/relationships/image" Target="../media/image47.png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25.sv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9.svg"/><Relationship Id="rId11" Type="http://schemas.openxmlformats.org/officeDocument/2006/relationships/image" Target="../media/image40.png"/><Relationship Id="rId5" Type="http://schemas.openxmlformats.org/officeDocument/2006/relationships/image" Target="../media/image28.png"/><Relationship Id="rId10" Type="http://schemas.openxmlformats.org/officeDocument/2006/relationships/image" Target="../media/image35.svg"/><Relationship Id="rId4" Type="http://schemas.openxmlformats.org/officeDocument/2006/relationships/image" Target="../media/image27.sv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png"/><Relationship Id="rId5" Type="http://schemas.openxmlformats.org/officeDocument/2006/relationships/image" Target="../media/image64.sv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6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hyperlink" Target="https://twitter.com/daprdev" TargetMode="External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hyperlink" Target="https://bit.ly/dapr-discor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80.png"/><Relationship Id="rId11" Type="http://schemas.openxmlformats.org/officeDocument/2006/relationships/hyperlink" Target="https://bit.ly/dapr-quickstarts" TargetMode="External"/><Relationship Id="rId5" Type="http://schemas.openxmlformats.org/officeDocument/2006/relationships/image" Target="../media/image79.png"/><Relationship Id="rId10" Type="http://schemas.openxmlformats.org/officeDocument/2006/relationships/hyperlink" Target="https://bit.ly/dapr-youtube" TargetMode="External"/><Relationship Id="rId4" Type="http://schemas.openxmlformats.org/officeDocument/2006/relationships/image" Target="../media/image78.png"/><Relationship Id="rId9" Type="http://schemas.openxmlformats.org/officeDocument/2006/relationships/hyperlink" Target="https://dapr.io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E98558-3DD5-7545-A2AD-6D0CA7D3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9" y="1714082"/>
            <a:ext cx="1824012" cy="1824012"/>
          </a:xfrm>
          <a:prstGeom prst="flowChartConnector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Dapr – 101</a:t>
            </a:r>
            <a:br>
              <a:rPr lang="en-IN" dirty="0"/>
            </a:br>
            <a:endParaRPr lang="en-GB" sz="140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Garage Session By</a:t>
            </a:r>
          </a:p>
          <a:p>
            <a:r>
              <a:rPr lang="en-GB" dirty="0"/>
              <a:t>Speaker - Ashish Pote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42860F-A766-C6D4-E22E-D034E78F9695}"/>
              </a:ext>
            </a:extLst>
          </p:cNvPr>
          <p:cNvSpPr/>
          <p:nvPr/>
        </p:nvSpPr>
        <p:spPr>
          <a:xfrm>
            <a:off x="3786188" y="1685924"/>
            <a:ext cx="1824013" cy="1854203"/>
          </a:xfrm>
          <a:prstGeom prst="ellipse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1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2A5E497B-385A-412E-882F-CE4E5AB67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951" y="2423820"/>
            <a:ext cx="1322935" cy="154342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AA49E40-3EED-4FC0-9D26-1B02A0DDE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7565" y="1088226"/>
            <a:ext cx="1322935" cy="154342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B55EF7-8DE1-4296-B3FF-00F57F4F3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7108" y="1893501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05F97BD-BD76-4139-AF9B-151687B21F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2091" y="428782"/>
            <a:ext cx="1322935" cy="15434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9F836B2-AED7-4D92-BF4F-B29310189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79" y="1188175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17D9E6-6FB3-4FF3-8C5A-95838419F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78" y="3171494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D2FCC98-7261-42F7-A3F5-78B6CDE84FB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9828" y="1714863"/>
            <a:ext cx="1837451" cy="662923"/>
          </a:xfrm>
          <a:prstGeom prst="bentConnector3">
            <a:avLst>
              <a:gd name="adj1" fmla="val 50000"/>
            </a:avLst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9A218BE-7F22-430E-B1D0-78B2E24205F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007949" y="2377787"/>
            <a:ext cx="1369328" cy="1320394"/>
          </a:xfrm>
          <a:prstGeom prst="bentConnector3">
            <a:avLst>
              <a:gd name="adj1" fmla="val 33306"/>
            </a:avLst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79AC547-E1BE-41DD-A43C-4D27A5BBB289}"/>
              </a:ext>
            </a:extLst>
          </p:cNvPr>
          <p:cNvCxnSpPr>
            <a:cxnSpLocks/>
          </p:cNvCxnSpPr>
          <p:nvPr/>
        </p:nvCxnSpPr>
        <p:spPr>
          <a:xfrm>
            <a:off x="3148553" y="3108999"/>
            <a:ext cx="1" cy="506994"/>
          </a:xfrm>
          <a:prstGeom prst="straightConnector1">
            <a:avLst/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882436-271D-4C35-BABF-9049DA3B1495}"/>
              </a:ext>
            </a:extLst>
          </p:cNvPr>
          <p:cNvSpPr txBox="1"/>
          <p:nvPr/>
        </p:nvSpPr>
        <p:spPr>
          <a:xfrm>
            <a:off x="2193209" y="5052963"/>
            <a:ext cx="21161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Segoe UI Semibold"/>
              </a:rPr>
              <a:t>Hashi</a:t>
            </a:r>
            <a:r>
              <a:rPr lang="en-US" sz="2000" dirty="0">
                <a:solidFill>
                  <a:srgbClr val="000000"/>
                </a:solidFill>
                <a:latin typeface="Segoe UI Semibold"/>
              </a:rPr>
              <a:t> Corp Vault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A3B35-B3B8-4CB4-A651-519167E56591}"/>
              </a:ext>
            </a:extLst>
          </p:cNvPr>
          <p:cNvSpPr txBox="1"/>
          <p:nvPr/>
        </p:nvSpPr>
        <p:spPr>
          <a:xfrm>
            <a:off x="4915923" y="2837966"/>
            <a:ext cx="19106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RabbitMQ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12AA7C-E3C1-4605-A2B2-0B16904514AA}"/>
              </a:ext>
            </a:extLst>
          </p:cNvPr>
          <p:cNvCxnSpPr>
            <a:cxnSpLocks/>
          </p:cNvCxnSpPr>
          <p:nvPr/>
        </p:nvCxnSpPr>
        <p:spPr>
          <a:xfrm flipH="1">
            <a:off x="8836658" y="4385192"/>
            <a:ext cx="7193" cy="61955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EFA244-B241-4445-8C3D-795DF0F6C9EC}"/>
              </a:ext>
            </a:extLst>
          </p:cNvPr>
          <p:cNvSpPr txBox="1"/>
          <p:nvPr/>
        </p:nvSpPr>
        <p:spPr>
          <a:xfrm>
            <a:off x="7888507" y="6035898"/>
            <a:ext cx="19106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Redis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290B3C-EEC3-4D09-856A-A865425BB6EA}"/>
              </a:ext>
            </a:extLst>
          </p:cNvPr>
          <p:cNvCxnSpPr>
            <a:cxnSpLocks/>
          </p:cNvCxnSpPr>
          <p:nvPr/>
        </p:nvCxnSpPr>
        <p:spPr>
          <a:xfrm>
            <a:off x="3766698" y="2423821"/>
            <a:ext cx="1331048" cy="3485"/>
          </a:xfrm>
          <a:prstGeom prst="straightConnector1">
            <a:avLst/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D7AE32-309D-4658-ACDC-2A67492CAF71}"/>
              </a:ext>
            </a:extLst>
          </p:cNvPr>
          <p:cNvSpPr txBox="1"/>
          <p:nvPr/>
        </p:nvSpPr>
        <p:spPr>
          <a:xfrm>
            <a:off x="1965326" y="1565576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Service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10B1ED-3426-4E42-B349-7CB753C6FF50}"/>
              </a:ext>
            </a:extLst>
          </p:cNvPr>
          <p:cNvSpPr txBox="1"/>
          <p:nvPr/>
        </p:nvSpPr>
        <p:spPr>
          <a:xfrm>
            <a:off x="8697971" y="880398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UI Semibold"/>
              </a:rPr>
              <a:t>Service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EB375-1D1C-44FD-AA54-92CC4F062C5C}"/>
              </a:ext>
            </a:extLst>
          </p:cNvPr>
          <p:cNvSpPr txBox="1"/>
          <p:nvPr/>
        </p:nvSpPr>
        <p:spPr>
          <a:xfrm>
            <a:off x="8701056" y="2878126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Service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889EC-BD94-873D-F379-38CBFF5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Swappable components</a:t>
            </a:r>
            <a:br>
              <a:rPr lang="en-US" sz="2400" dirty="0">
                <a:solidFill>
                  <a:srgbClr val="000000"/>
                </a:solidFill>
                <a:latin typeface="+mj-lt"/>
              </a:rPr>
            </a:br>
            <a:endParaRPr lang="en-IN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8B362-649C-2BDD-F15C-1BBD705506DA}"/>
              </a:ext>
            </a:extLst>
          </p:cNvPr>
          <p:cNvSpPr txBox="1"/>
          <p:nvPr/>
        </p:nvSpPr>
        <p:spPr>
          <a:xfrm>
            <a:off x="142048" y="5930298"/>
            <a:ext cx="19106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On Prem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B017E6-A71E-0E9C-ACDE-A95E67442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8" t="17192" r="12958" b="17192"/>
          <a:stretch/>
        </p:blipFill>
        <p:spPr bwMode="auto">
          <a:xfrm>
            <a:off x="8389789" y="5099957"/>
            <a:ext cx="908124" cy="8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7605C7-D5CD-313F-3E19-48DF5531CE6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</a:blip>
          <a:stretch>
            <a:fillRect/>
          </a:stretch>
        </p:blipFill>
        <p:spPr>
          <a:xfrm>
            <a:off x="2504994" y="3615148"/>
            <a:ext cx="1267454" cy="126745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0" name="Picture 6" descr="RabbitMQ (@RabbitMQ) / X">
            <a:extLst>
              <a:ext uri="{FF2B5EF4-FFF2-40B4-BE49-F238E27FC236}">
                <a16:creationId xmlns:a16="http://schemas.microsoft.com/office/drawing/2014/main" id="{DCEC8B8F-81A9-59F5-86BA-F4417BA0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0" t="-3040" r="-3040" b="-3040"/>
          <a:stretch/>
        </p:blipFill>
        <p:spPr bwMode="auto">
          <a:xfrm>
            <a:off x="5275222" y="1743308"/>
            <a:ext cx="10922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2A5E497B-385A-412E-882F-CE4E5AB67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951" y="2423820"/>
            <a:ext cx="1322935" cy="154342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AA49E40-3EED-4FC0-9D26-1B02A0DDE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7565" y="1088226"/>
            <a:ext cx="1322935" cy="154342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B55EF7-8DE1-4296-B3FF-00F57F4F3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7108" y="1893501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05F97BD-BD76-4139-AF9B-151687B21F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2091" y="428782"/>
            <a:ext cx="1322935" cy="15434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9F836B2-AED7-4D92-BF4F-B29310189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79" y="1188175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17D9E6-6FB3-4FF3-8C5A-95838419F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78" y="3171494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D2FCC98-7261-42F7-A3F5-78B6CDE84FB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9828" y="1714863"/>
            <a:ext cx="1837451" cy="662923"/>
          </a:xfrm>
          <a:prstGeom prst="bentConnector3">
            <a:avLst>
              <a:gd name="adj1" fmla="val 50000"/>
            </a:avLst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9A218BE-7F22-430E-B1D0-78B2E24205F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007949" y="2377787"/>
            <a:ext cx="1369328" cy="1320394"/>
          </a:xfrm>
          <a:prstGeom prst="bentConnector3">
            <a:avLst>
              <a:gd name="adj1" fmla="val 33306"/>
            </a:avLst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79AC547-E1BE-41DD-A43C-4D27A5BBB289}"/>
              </a:ext>
            </a:extLst>
          </p:cNvPr>
          <p:cNvCxnSpPr>
            <a:cxnSpLocks/>
          </p:cNvCxnSpPr>
          <p:nvPr/>
        </p:nvCxnSpPr>
        <p:spPr>
          <a:xfrm>
            <a:off x="3148553" y="3108999"/>
            <a:ext cx="1" cy="506994"/>
          </a:xfrm>
          <a:prstGeom prst="straightConnector1">
            <a:avLst/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882436-271D-4C35-BABF-9049DA3B1495}"/>
              </a:ext>
            </a:extLst>
          </p:cNvPr>
          <p:cNvSpPr txBox="1"/>
          <p:nvPr/>
        </p:nvSpPr>
        <p:spPr>
          <a:xfrm>
            <a:off x="2193209" y="5052963"/>
            <a:ext cx="19106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Azure Key Vault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A3B35-B3B8-4CB4-A651-519167E56591}"/>
              </a:ext>
            </a:extLst>
          </p:cNvPr>
          <p:cNvSpPr txBox="1"/>
          <p:nvPr/>
        </p:nvSpPr>
        <p:spPr>
          <a:xfrm>
            <a:off x="4915923" y="2837966"/>
            <a:ext cx="19106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Azure Service Bus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12AA7C-E3C1-4605-A2B2-0B16904514AA}"/>
              </a:ext>
            </a:extLst>
          </p:cNvPr>
          <p:cNvCxnSpPr>
            <a:cxnSpLocks/>
          </p:cNvCxnSpPr>
          <p:nvPr/>
        </p:nvCxnSpPr>
        <p:spPr>
          <a:xfrm flipH="1">
            <a:off x="8836658" y="4385192"/>
            <a:ext cx="7193" cy="61955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EFA244-B241-4445-8C3D-795DF0F6C9EC}"/>
              </a:ext>
            </a:extLst>
          </p:cNvPr>
          <p:cNvSpPr txBox="1"/>
          <p:nvPr/>
        </p:nvSpPr>
        <p:spPr>
          <a:xfrm>
            <a:off x="7888507" y="6035898"/>
            <a:ext cx="19106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Azure 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Cosmos DB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290B3C-EEC3-4D09-856A-A865425BB6EA}"/>
              </a:ext>
            </a:extLst>
          </p:cNvPr>
          <p:cNvCxnSpPr>
            <a:cxnSpLocks/>
          </p:cNvCxnSpPr>
          <p:nvPr/>
        </p:nvCxnSpPr>
        <p:spPr>
          <a:xfrm>
            <a:off x="3766698" y="2423821"/>
            <a:ext cx="1331048" cy="3485"/>
          </a:xfrm>
          <a:prstGeom prst="straightConnector1">
            <a:avLst/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D7AE32-309D-4658-ACDC-2A67492CAF71}"/>
              </a:ext>
            </a:extLst>
          </p:cNvPr>
          <p:cNvSpPr txBox="1"/>
          <p:nvPr/>
        </p:nvSpPr>
        <p:spPr>
          <a:xfrm>
            <a:off x="1965326" y="1565576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Service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10B1ED-3426-4E42-B349-7CB753C6FF50}"/>
              </a:ext>
            </a:extLst>
          </p:cNvPr>
          <p:cNvSpPr txBox="1"/>
          <p:nvPr/>
        </p:nvSpPr>
        <p:spPr>
          <a:xfrm>
            <a:off x="8697971" y="880398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UI Semibold"/>
              </a:rPr>
              <a:t>Service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EB375-1D1C-44FD-AA54-92CC4F062C5C}"/>
              </a:ext>
            </a:extLst>
          </p:cNvPr>
          <p:cNvSpPr txBox="1"/>
          <p:nvPr/>
        </p:nvSpPr>
        <p:spPr>
          <a:xfrm>
            <a:off x="8701056" y="2878126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Service 3</a:t>
            </a: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ED38EDB0-E164-4312-876D-7D9F5E82D71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54" y="5470631"/>
            <a:ext cx="2853061" cy="150699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288CC0D-00FB-4E93-BEE6-603EA2D559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8729" y="1803779"/>
            <a:ext cx="1031028" cy="103102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196998A-E037-4B59-B4AE-832AC4C14F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3174" y="5067358"/>
            <a:ext cx="901353" cy="9013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D9680A-C96A-4365-A7FF-6D7F402CCA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97107" y="3869521"/>
            <a:ext cx="916854" cy="9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889EC-BD94-873D-F379-38CBFF5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Swappable components</a:t>
            </a:r>
            <a:br>
              <a:rPr lang="en-US" sz="2400" dirty="0">
                <a:solidFill>
                  <a:srgbClr val="000000"/>
                </a:solidFill>
                <a:latin typeface="+mj-lt"/>
              </a:rPr>
            </a:b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488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2A5E497B-385A-412E-882F-CE4E5AB67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9951" y="2423820"/>
            <a:ext cx="1322935" cy="154342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AA49E40-3EED-4FC0-9D26-1B02A0DDE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7565" y="1088226"/>
            <a:ext cx="1322935" cy="154342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B55EF7-8DE1-4296-B3FF-00F57F4F3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7108" y="1893501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05F97BD-BD76-4139-AF9B-151687B21F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2091" y="428782"/>
            <a:ext cx="1322935" cy="15434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9F836B2-AED7-4D92-BF4F-B29310189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79" y="1188175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17D9E6-6FB3-4FF3-8C5A-95838419F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78" y="3171494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D2FCC98-7261-42F7-A3F5-78B6CDE84FB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9828" y="1714863"/>
            <a:ext cx="1837451" cy="662923"/>
          </a:xfrm>
          <a:prstGeom prst="bentConnector3">
            <a:avLst>
              <a:gd name="adj1" fmla="val 50000"/>
            </a:avLst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9A218BE-7F22-430E-B1D0-78B2E24205F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007949" y="2377787"/>
            <a:ext cx="1369328" cy="1320394"/>
          </a:xfrm>
          <a:prstGeom prst="bentConnector3">
            <a:avLst>
              <a:gd name="adj1" fmla="val 33306"/>
            </a:avLst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79AC547-E1BE-41DD-A43C-4D27A5BBB289}"/>
              </a:ext>
            </a:extLst>
          </p:cNvPr>
          <p:cNvCxnSpPr>
            <a:cxnSpLocks/>
          </p:cNvCxnSpPr>
          <p:nvPr/>
        </p:nvCxnSpPr>
        <p:spPr>
          <a:xfrm>
            <a:off x="3148553" y="3108999"/>
            <a:ext cx="1" cy="506994"/>
          </a:xfrm>
          <a:prstGeom prst="straightConnector1">
            <a:avLst/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882436-271D-4C35-BABF-9049DA3B1495}"/>
              </a:ext>
            </a:extLst>
          </p:cNvPr>
          <p:cNvSpPr txBox="1"/>
          <p:nvPr/>
        </p:nvSpPr>
        <p:spPr>
          <a:xfrm>
            <a:off x="2193209" y="5052963"/>
            <a:ext cx="19106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KMS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A3B35-B3B8-4CB4-A651-519167E56591}"/>
              </a:ext>
            </a:extLst>
          </p:cNvPr>
          <p:cNvSpPr txBox="1"/>
          <p:nvPr/>
        </p:nvSpPr>
        <p:spPr>
          <a:xfrm>
            <a:off x="4915924" y="2904474"/>
            <a:ext cx="19106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SNS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12AA7C-E3C1-4605-A2B2-0B16904514AA}"/>
              </a:ext>
            </a:extLst>
          </p:cNvPr>
          <p:cNvCxnSpPr>
            <a:cxnSpLocks/>
          </p:cNvCxnSpPr>
          <p:nvPr/>
        </p:nvCxnSpPr>
        <p:spPr>
          <a:xfrm flipH="1">
            <a:off x="8836658" y="4385192"/>
            <a:ext cx="7193" cy="61955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EFA244-B241-4445-8C3D-795DF0F6C9EC}"/>
              </a:ext>
            </a:extLst>
          </p:cNvPr>
          <p:cNvSpPr txBox="1"/>
          <p:nvPr/>
        </p:nvSpPr>
        <p:spPr>
          <a:xfrm>
            <a:off x="7888507" y="6035898"/>
            <a:ext cx="19106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DynamoDB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290B3C-EEC3-4D09-856A-A865425BB6EA}"/>
              </a:ext>
            </a:extLst>
          </p:cNvPr>
          <p:cNvCxnSpPr>
            <a:cxnSpLocks/>
          </p:cNvCxnSpPr>
          <p:nvPr/>
        </p:nvCxnSpPr>
        <p:spPr>
          <a:xfrm>
            <a:off x="3766698" y="2423821"/>
            <a:ext cx="1331048" cy="3485"/>
          </a:xfrm>
          <a:prstGeom prst="straightConnector1">
            <a:avLst/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D7AE32-309D-4658-ACDC-2A67492CAF71}"/>
              </a:ext>
            </a:extLst>
          </p:cNvPr>
          <p:cNvSpPr txBox="1"/>
          <p:nvPr/>
        </p:nvSpPr>
        <p:spPr>
          <a:xfrm>
            <a:off x="1965326" y="1565576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Service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10B1ED-3426-4E42-B349-7CB753C6FF50}"/>
              </a:ext>
            </a:extLst>
          </p:cNvPr>
          <p:cNvSpPr txBox="1"/>
          <p:nvPr/>
        </p:nvSpPr>
        <p:spPr>
          <a:xfrm>
            <a:off x="8697971" y="880398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UI Semibold"/>
              </a:rPr>
              <a:t>Service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EB375-1D1C-44FD-AA54-92CC4F062C5C}"/>
              </a:ext>
            </a:extLst>
          </p:cNvPr>
          <p:cNvSpPr txBox="1"/>
          <p:nvPr/>
        </p:nvSpPr>
        <p:spPr>
          <a:xfrm>
            <a:off x="8701056" y="2878126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Service 3</a:t>
            </a:r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5E0F81BB-12E2-493A-BB4B-8627F7B1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51" y="1788991"/>
            <a:ext cx="1269659" cy="1269659"/>
          </a:xfrm>
          <a:prstGeom prst="rect">
            <a:avLst/>
          </a:prstGeom>
          <a:noFill/>
        </p:spPr>
      </p:pic>
      <p:pic>
        <p:nvPicPr>
          <p:cNvPr id="4" name="Picture 2" descr="A picture containing text, tableware, vector graphics, plate&#10;&#10;Description automatically generated">
            <a:extLst>
              <a:ext uri="{FF2B5EF4-FFF2-40B4-BE49-F238E27FC236}">
                <a16:creationId xmlns:a16="http://schemas.microsoft.com/office/drawing/2014/main" id="{C1CB8E25-5FD2-4C91-90D9-433D5507C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9" y="5852403"/>
            <a:ext cx="1128668" cy="674765"/>
          </a:xfrm>
          <a:prstGeom prst="rect">
            <a:avLst/>
          </a:prstGeom>
          <a:noFill/>
        </p:spPr>
      </p:pic>
      <p:pic>
        <p:nvPicPr>
          <p:cNvPr id="9218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E387186-4C15-4BB1-8E9B-8FC53D93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06" y="3793935"/>
            <a:ext cx="1087831" cy="1087831"/>
          </a:xfrm>
          <a:prstGeom prst="rect">
            <a:avLst/>
          </a:prstGeom>
          <a:noFill/>
        </p:spPr>
      </p:pic>
      <p:pic>
        <p:nvPicPr>
          <p:cNvPr id="6" name="Picture 2" descr="Icon&#10;&#10;Description automatically generated">
            <a:extLst>
              <a:ext uri="{FF2B5EF4-FFF2-40B4-BE49-F238E27FC236}">
                <a16:creationId xmlns:a16="http://schemas.microsoft.com/office/drawing/2014/main" id="{5C2239EB-D832-4063-A59C-A3FF5E1B2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97" y="5064966"/>
            <a:ext cx="1012341" cy="917305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EE95DE-C710-3110-E837-DFFA664D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Swappable components</a:t>
            </a:r>
            <a:br>
              <a:rPr lang="en-US" sz="2400" dirty="0">
                <a:solidFill>
                  <a:srgbClr val="000000"/>
                </a:solidFill>
                <a:latin typeface="+mj-lt"/>
              </a:rPr>
            </a:b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978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9D7118-AA9B-CDFF-3AC9-DDEA1A2493E5}"/>
              </a:ext>
            </a:extLst>
          </p:cNvPr>
          <p:cNvSpPr txBox="1"/>
          <p:nvPr/>
        </p:nvSpPr>
        <p:spPr>
          <a:xfrm>
            <a:off x="3014965" y="2685720"/>
            <a:ext cx="6168420" cy="74328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5400">
                <a:solidFill>
                  <a:schemeClr val="bg1"/>
                </a:solidFill>
              </a:rPr>
              <a:t>How to get started?</a:t>
            </a:r>
            <a:endParaRPr lang="en-IN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9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1F3EB7-215A-211D-CE2E-CE4783F6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 Dapr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5F7C7-3846-04A8-D2B8-7507A5DD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48" y="938191"/>
            <a:ext cx="8668454" cy="49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1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1AEE-D21E-B57D-7C8A-D712F4FD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Initialize Dapr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64943-ABBA-D4D3-5E99-80F5C6F9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466" y="1355109"/>
            <a:ext cx="9811418" cy="414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6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A0A1-72BB-10E4-7F35-2CE0EA33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Dapr 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5C259-6292-B0BD-BF22-A36831760D8C}"/>
              </a:ext>
            </a:extLst>
          </p:cNvPr>
          <p:cNvSpPr txBox="1"/>
          <p:nvPr/>
        </p:nvSpPr>
        <p:spPr>
          <a:xfrm>
            <a:off x="2849403" y="1720840"/>
            <a:ext cx="64995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>
                <a:solidFill>
                  <a:schemeClr val="bg2"/>
                </a:solidFill>
              </a:rPr>
              <a:t>dapr</a:t>
            </a:r>
            <a:r>
              <a:rPr lang="en-IN" sz="2400" b="1" dirty="0">
                <a:solidFill>
                  <a:schemeClr val="bg2"/>
                </a:solidFill>
              </a:rPr>
              <a:t> run</a:t>
            </a:r>
            <a:r>
              <a:rPr lang="en-IN" sz="2400" dirty="0">
                <a:solidFill>
                  <a:schemeClr val="bg2"/>
                </a:solidFill>
              </a:rPr>
              <a:t> </a:t>
            </a:r>
          </a:p>
          <a:p>
            <a:r>
              <a:rPr lang="en-IN" sz="2400" dirty="0">
                <a:solidFill>
                  <a:srgbClr val="FF0000"/>
                </a:solidFill>
              </a:rPr>
              <a:t>--app-id</a:t>
            </a:r>
            <a:r>
              <a:rPr lang="en-IN" sz="2400" dirty="0">
                <a:solidFill>
                  <a:schemeClr val="bg2"/>
                </a:solidFill>
              </a:rPr>
              <a:t> </a:t>
            </a:r>
            <a:r>
              <a:rPr lang="en-IN" sz="2400" dirty="0" err="1">
                <a:solidFill>
                  <a:schemeClr val="bg2"/>
                </a:solidFill>
              </a:rPr>
              <a:t>serviceA</a:t>
            </a:r>
            <a:r>
              <a:rPr lang="en-IN" sz="2400" dirty="0">
                <a:solidFill>
                  <a:schemeClr val="bg2"/>
                </a:solidFill>
              </a:rPr>
              <a:t> </a:t>
            </a:r>
          </a:p>
          <a:p>
            <a:r>
              <a:rPr lang="en-IN" sz="2400" dirty="0">
                <a:solidFill>
                  <a:srgbClr val="FF0000"/>
                </a:solidFill>
              </a:rPr>
              <a:t>--app-port</a:t>
            </a:r>
            <a:r>
              <a:rPr lang="en-IN" sz="2400" dirty="0">
                <a:solidFill>
                  <a:schemeClr val="bg2"/>
                </a:solidFill>
              </a:rPr>
              <a:t> 8010 </a:t>
            </a:r>
          </a:p>
          <a:p>
            <a:r>
              <a:rPr lang="en-IN" sz="2400" dirty="0">
                <a:solidFill>
                  <a:srgbClr val="FF0000"/>
                </a:solidFill>
              </a:rPr>
              <a:t>--</a:t>
            </a:r>
            <a:r>
              <a:rPr lang="en-IN" sz="2400" dirty="0" err="1">
                <a:solidFill>
                  <a:srgbClr val="FF0000"/>
                </a:solidFill>
              </a:rPr>
              <a:t>dapr</a:t>
            </a:r>
            <a:r>
              <a:rPr lang="en-IN" sz="2400" dirty="0">
                <a:solidFill>
                  <a:srgbClr val="FF0000"/>
                </a:solidFill>
              </a:rPr>
              <a:t>-http-port</a:t>
            </a:r>
            <a:r>
              <a:rPr lang="en-IN" sz="2400" dirty="0">
                <a:solidFill>
                  <a:schemeClr val="bg2"/>
                </a:solidFill>
              </a:rPr>
              <a:t> 8011 </a:t>
            </a:r>
          </a:p>
          <a:p>
            <a:r>
              <a:rPr lang="en-IN" sz="2400" dirty="0">
                <a:solidFill>
                  <a:srgbClr val="FF0000"/>
                </a:solidFill>
              </a:rPr>
              <a:t>--app-protocol</a:t>
            </a:r>
            <a:r>
              <a:rPr lang="en-IN" sz="2400" dirty="0">
                <a:solidFill>
                  <a:schemeClr val="bg2"/>
                </a:solidFill>
              </a:rPr>
              <a:t> https </a:t>
            </a:r>
          </a:p>
          <a:p>
            <a:r>
              <a:rPr lang="en-IN" sz="2400" dirty="0">
                <a:solidFill>
                  <a:srgbClr val="FF0000"/>
                </a:solidFill>
              </a:rPr>
              <a:t>--log-as-json</a:t>
            </a:r>
            <a:r>
              <a:rPr lang="en-IN" sz="2400" dirty="0">
                <a:solidFill>
                  <a:schemeClr val="bg2"/>
                </a:solidFill>
              </a:rPr>
              <a:t> </a:t>
            </a:r>
          </a:p>
          <a:p>
            <a:r>
              <a:rPr lang="en-IN" sz="2400" dirty="0">
                <a:solidFill>
                  <a:srgbClr val="FF0000"/>
                </a:solidFill>
              </a:rPr>
              <a:t>--enable-</a:t>
            </a:r>
            <a:r>
              <a:rPr lang="en-IN" sz="2400" dirty="0" err="1">
                <a:solidFill>
                  <a:srgbClr val="FF0000"/>
                </a:solidFill>
              </a:rPr>
              <a:t>api</a:t>
            </a:r>
            <a:r>
              <a:rPr lang="en-IN" sz="2400" dirty="0">
                <a:solidFill>
                  <a:srgbClr val="FF0000"/>
                </a:solidFill>
              </a:rPr>
              <a:t>-logging</a:t>
            </a:r>
          </a:p>
          <a:p>
            <a:r>
              <a:rPr lang="en-IN" sz="2400" dirty="0">
                <a:solidFill>
                  <a:srgbClr val="FF0000"/>
                </a:solidFill>
              </a:rPr>
              <a:t> --resources-path </a:t>
            </a:r>
            <a:r>
              <a:rPr lang="en-IN" sz="2400" dirty="0">
                <a:solidFill>
                  <a:schemeClr val="bg2"/>
                </a:solidFill>
              </a:rPr>
              <a:t>../</a:t>
            </a:r>
            <a:r>
              <a:rPr lang="en-IN" sz="2400" dirty="0" err="1">
                <a:solidFill>
                  <a:schemeClr val="bg2"/>
                </a:solidFill>
              </a:rPr>
              <a:t>dapr</a:t>
            </a:r>
            <a:r>
              <a:rPr lang="en-IN" sz="2400" dirty="0">
                <a:solidFill>
                  <a:schemeClr val="bg2"/>
                </a:solidFill>
              </a:rPr>
              <a:t>/component/azure</a:t>
            </a:r>
          </a:p>
          <a:p>
            <a:r>
              <a:rPr lang="en-IN" sz="2400" dirty="0">
                <a:solidFill>
                  <a:schemeClr val="bg2"/>
                </a:solidFill>
              </a:rPr>
              <a:t> -- dotnet run --</a:t>
            </a:r>
            <a:r>
              <a:rPr lang="en-IN" sz="2400" dirty="0" err="1">
                <a:solidFill>
                  <a:schemeClr val="bg2"/>
                </a:solidFill>
              </a:rPr>
              <a:t>urls</a:t>
            </a:r>
            <a:r>
              <a:rPr lang="en-IN" sz="2400" dirty="0">
                <a:solidFill>
                  <a:schemeClr val="bg2"/>
                </a:solidFill>
              </a:rPr>
              <a:t> https://localhost:8010</a:t>
            </a:r>
          </a:p>
        </p:txBody>
      </p:sp>
    </p:spTree>
    <p:extLst>
      <p:ext uri="{BB962C8B-B14F-4D97-AF65-F5344CB8AC3E}">
        <p14:creationId xmlns:p14="http://schemas.microsoft.com/office/powerpoint/2010/main" val="345449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D66B30-4D95-B52A-87D5-9DFCD2B7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Invocation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EF8C78-5A73-9FA9-F18E-380CFED1E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93432" y="1137919"/>
            <a:ext cx="7995001" cy="4834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Service Discovery – name resolution using </a:t>
            </a:r>
            <a:r>
              <a:rPr lang="en-IN" dirty="0" err="1"/>
              <a:t>mDNS</a:t>
            </a:r>
            <a:r>
              <a:rPr lang="en-IN" dirty="0"/>
              <a:t> and </a:t>
            </a:r>
            <a:r>
              <a:rPr lang="en-IN" dirty="0" err="1"/>
              <a:t>Kube</a:t>
            </a:r>
            <a:r>
              <a:rPr lang="en-IN" dirty="0"/>
              <a:t> DNS</a:t>
            </a:r>
          </a:p>
          <a:p>
            <a:pPr>
              <a:lnSpc>
                <a:spcPct val="200000"/>
              </a:lnSpc>
            </a:pPr>
            <a:r>
              <a:rPr lang="en-IN" dirty="0"/>
              <a:t>Standard API calls using Http and </a:t>
            </a:r>
            <a:r>
              <a:rPr lang="en-IN" dirty="0" err="1"/>
              <a:t>gRPC</a:t>
            </a:r>
            <a:r>
              <a:rPr lang="en-IN" dirty="0"/>
              <a:t> services</a:t>
            </a:r>
          </a:p>
          <a:p>
            <a:pPr>
              <a:lnSpc>
                <a:spcPct val="200000"/>
              </a:lnSpc>
            </a:pPr>
            <a:r>
              <a:rPr lang="en-IN" dirty="0"/>
              <a:t>Configurable resiliency with automatic retries and back-offs</a:t>
            </a:r>
          </a:p>
          <a:p>
            <a:pPr>
              <a:lnSpc>
                <a:spcPct val="200000"/>
              </a:lnSpc>
            </a:pPr>
            <a:r>
              <a:rPr lang="en-IN" dirty="0"/>
              <a:t>Built-in distributed tracing and metrics between Dapr and your infrastructure</a:t>
            </a:r>
          </a:p>
          <a:p>
            <a:pPr>
              <a:lnSpc>
                <a:spcPct val="200000"/>
              </a:lnSpc>
            </a:pPr>
            <a:r>
              <a:rPr lang="en-IN" dirty="0"/>
              <a:t>Encrypted communication using </a:t>
            </a:r>
            <a:r>
              <a:rPr lang="en-IN" dirty="0" err="1"/>
              <a:t>mTLS</a:t>
            </a:r>
            <a:r>
              <a:rPr lang="en-IN" dirty="0"/>
              <a:t> for Dapr-to-Dapr and Dapr-control plane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7F7C4-3018-2FE7-0FDE-405D3A327898}"/>
              </a:ext>
            </a:extLst>
          </p:cNvPr>
          <p:cNvSpPr txBox="1"/>
          <p:nvPr/>
        </p:nvSpPr>
        <p:spPr>
          <a:xfrm>
            <a:off x="652768" y="1137919"/>
            <a:ext cx="2676207" cy="4834800"/>
          </a:xfrm>
          <a:prstGeom prst="rect">
            <a:avLst/>
          </a:prstGeom>
          <a:solidFill>
            <a:srgbClr val="0F26AD"/>
          </a:solidFill>
        </p:spPr>
        <p:txBody>
          <a:bodyPr wrap="squar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IN" sz="1200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4FEE2-2C61-5345-A3C4-072D37DDFDD5}"/>
              </a:ext>
            </a:extLst>
          </p:cNvPr>
          <p:cNvCxnSpPr/>
          <p:nvPr/>
        </p:nvCxnSpPr>
        <p:spPr>
          <a:xfrm>
            <a:off x="1039479" y="4171950"/>
            <a:ext cx="1849168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83B7C-A33F-A906-D169-B0986C4124C4}"/>
              </a:ext>
            </a:extLst>
          </p:cNvPr>
          <p:cNvSpPr txBox="1"/>
          <p:nvPr/>
        </p:nvSpPr>
        <p:spPr>
          <a:xfrm>
            <a:off x="1255856" y="4424790"/>
            <a:ext cx="1416413" cy="818686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600" dirty="0"/>
              <a:t>Secure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600" dirty="0"/>
              <a:t> service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600" dirty="0"/>
              <a:t>communication</a:t>
            </a:r>
          </a:p>
        </p:txBody>
      </p:sp>
      <p:pic>
        <p:nvPicPr>
          <p:cNvPr id="3" name="Google Shape;1777;p3">
            <a:extLst>
              <a:ext uri="{FF2B5EF4-FFF2-40B4-BE49-F238E27FC236}">
                <a16:creationId xmlns:a16="http://schemas.microsoft.com/office/drawing/2014/main" id="{7FBC5C93-42BF-FB43-A58E-0B341E8198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856" y="1681781"/>
            <a:ext cx="1416413" cy="13788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86;p3">
            <a:extLst>
              <a:ext uri="{FF2B5EF4-FFF2-40B4-BE49-F238E27FC236}">
                <a16:creationId xmlns:a16="http://schemas.microsoft.com/office/drawing/2014/main" id="{3362E310-7B22-9B37-27DA-96C600BD428A}"/>
              </a:ext>
            </a:extLst>
          </p:cNvPr>
          <p:cNvSpPr txBox="1"/>
          <p:nvPr/>
        </p:nvSpPr>
        <p:spPr>
          <a:xfrm>
            <a:off x="856342" y="2948171"/>
            <a:ext cx="227874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i="0" u="none" strike="noStrike" cap="none" dirty="0">
                <a:latin typeface="+mj-lt"/>
                <a:ea typeface="Space Grotesk"/>
                <a:cs typeface="Space Grotesk"/>
                <a:sym typeface="Space Grotesk"/>
              </a:rPr>
              <a:t>Service invocation</a:t>
            </a:r>
            <a:endParaRPr sz="2800" b="1" i="0" u="none" strike="noStrike" cap="none" dirty="0">
              <a:latin typeface="+mj-lt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283525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invocation - Demo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9559098" y="2509117"/>
            <a:ext cx="1665509" cy="1943091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14107" y="2525411"/>
              <a:ext cx="949949" cy="2588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Service B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1318641" y="2509470"/>
            <a:ext cx="1666465" cy="194420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31358" y="2525411"/>
              <a:ext cx="957487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Service A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985105" y="3312235"/>
            <a:ext cx="719632" cy="324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737" y="2992830"/>
            <a:ext cx="843400" cy="983967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6065" y="2988678"/>
            <a:ext cx="843400" cy="983967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</p:cNvCxnSpPr>
          <p:nvPr/>
        </p:nvCxnSpPr>
        <p:spPr>
          <a:xfrm>
            <a:off x="8839465" y="3312235"/>
            <a:ext cx="719632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0FC5A40-CD98-4838-94DC-7D3FCAACC353}"/>
              </a:ext>
            </a:extLst>
          </p:cNvPr>
          <p:cNvCxnSpPr>
            <a:cxnSpLocks/>
          </p:cNvCxnSpPr>
          <p:nvPr/>
        </p:nvCxnSpPr>
        <p:spPr>
          <a:xfrm flipH="1" flipV="1">
            <a:off x="8839465" y="3590731"/>
            <a:ext cx="719632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D68DE0-47AB-4DE2-854F-6E74641C48E8}"/>
              </a:ext>
            </a:extLst>
          </p:cNvPr>
          <p:cNvCxnSpPr>
            <a:cxnSpLocks/>
          </p:cNvCxnSpPr>
          <p:nvPr/>
        </p:nvCxnSpPr>
        <p:spPr>
          <a:xfrm flipH="1" flipV="1">
            <a:off x="2985105" y="3590731"/>
            <a:ext cx="719632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CEA2134-2578-4AC4-AF95-A81635049CC7}"/>
              </a:ext>
            </a:extLst>
          </p:cNvPr>
          <p:cNvCxnSpPr>
            <a:cxnSpLocks/>
            <a:stCxn id="76" idx="1"/>
            <a:endCxn id="64" idx="0"/>
          </p:cNvCxnSpPr>
          <p:nvPr/>
        </p:nvCxnSpPr>
        <p:spPr>
          <a:xfrm rot="10800000" flipV="1">
            <a:off x="4126439" y="1903703"/>
            <a:ext cx="474241" cy="1089126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58FCFA1-716C-498A-AC9E-EBA99E898225}"/>
              </a:ext>
            </a:extLst>
          </p:cNvPr>
          <p:cNvCxnSpPr>
            <a:cxnSpLocks/>
          </p:cNvCxnSpPr>
          <p:nvPr/>
        </p:nvCxnSpPr>
        <p:spPr>
          <a:xfrm>
            <a:off x="4548137" y="3312234"/>
            <a:ext cx="3447928" cy="324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D55B860-8BE6-4E83-A47A-8FAEE4C4AE99}"/>
              </a:ext>
            </a:extLst>
          </p:cNvPr>
          <p:cNvCxnSpPr>
            <a:cxnSpLocks/>
          </p:cNvCxnSpPr>
          <p:nvPr/>
        </p:nvCxnSpPr>
        <p:spPr>
          <a:xfrm flipH="1" flipV="1">
            <a:off x="4548137" y="3590730"/>
            <a:ext cx="3447928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074C64-7B2C-4AC6-8F70-D85C2E225B3C}"/>
              </a:ext>
            </a:extLst>
          </p:cNvPr>
          <p:cNvGrpSpPr/>
          <p:nvPr/>
        </p:nvGrpSpPr>
        <p:grpSpPr>
          <a:xfrm>
            <a:off x="4600679" y="1411720"/>
            <a:ext cx="6521347" cy="983966"/>
            <a:chOff x="4597460" y="1724939"/>
            <a:chExt cx="6521347" cy="983966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DD6C260-9A4E-4453-9EFC-F1EAB92F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97460" y="1724939"/>
              <a:ext cx="843400" cy="983966"/>
            </a:xfrm>
            <a:prstGeom prst="rect">
              <a:avLst/>
            </a:prstGeom>
            <a:effectLst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8E445-347D-4DCB-83E1-D31896A55958}"/>
                </a:ext>
              </a:extLst>
            </p:cNvPr>
            <p:cNvSpPr txBox="1"/>
            <p:nvPr/>
          </p:nvSpPr>
          <p:spPr>
            <a:xfrm>
              <a:off x="4785923" y="2023216"/>
              <a:ext cx="4472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202192"/>
                  </a:solidFill>
                  <a:latin typeface="+mj-lt"/>
                </a:rPr>
                <a:t>DNS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7E1473A-6579-466F-BF31-4C95C6F4115E}"/>
                </a:ext>
              </a:extLst>
            </p:cNvPr>
            <p:cNvSpPr txBox="1"/>
            <p:nvPr/>
          </p:nvSpPr>
          <p:spPr>
            <a:xfrm>
              <a:off x="5572321" y="1939923"/>
              <a:ext cx="554648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202192"/>
                  </a:solidFill>
                  <a:latin typeface="+mj-lt"/>
                </a:rPr>
                <a:t>Name Resolution component for service discovery</a:t>
              </a:r>
            </a:p>
            <a:p>
              <a:r>
                <a:rPr lang="en-US" dirty="0">
                  <a:solidFill>
                    <a:srgbClr val="202192"/>
                  </a:solidFill>
                  <a:latin typeface="+mj-lt"/>
                </a:rPr>
                <a:t>(</a:t>
              </a:r>
              <a:r>
                <a:rPr lang="en-US" dirty="0" err="1">
                  <a:solidFill>
                    <a:srgbClr val="202192"/>
                  </a:solidFill>
                  <a:latin typeface="+mj-lt"/>
                </a:rPr>
                <a:t>mDNS</a:t>
              </a:r>
              <a:r>
                <a:rPr lang="en-US" dirty="0">
                  <a:solidFill>
                    <a:srgbClr val="202192"/>
                  </a:solidFill>
                  <a:latin typeface="+mj-lt"/>
                </a:rPr>
                <a:t>, Kubernetes DNS, </a:t>
              </a:r>
              <a:r>
                <a:rPr lang="en-US" dirty="0" err="1">
                  <a:solidFill>
                    <a:srgbClr val="202192"/>
                  </a:solidFill>
                  <a:latin typeface="+mj-lt"/>
                </a:rPr>
                <a:t>Hashicorp</a:t>
              </a:r>
              <a:r>
                <a:rPr lang="en-US" dirty="0">
                  <a:solidFill>
                    <a:srgbClr val="202192"/>
                  </a:solidFill>
                  <a:latin typeface="+mj-lt"/>
                </a:rPr>
                <a:t> Consul)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D717BD-45F9-4356-87EF-AE2439A85A72}"/>
              </a:ext>
            </a:extLst>
          </p:cNvPr>
          <p:cNvGrpSpPr/>
          <p:nvPr/>
        </p:nvGrpSpPr>
        <p:grpSpPr>
          <a:xfrm>
            <a:off x="5123983" y="3751612"/>
            <a:ext cx="2578650" cy="442064"/>
            <a:chOff x="5120808" y="3751612"/>
            <a:chExt cx="2578650" cy="442064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EA4A55B7-9DA2-4EBB-BAA3-339F3728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20808" y="3751612"/>
              <a:ext cx="384968" cy="442064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EDE923D-C94E-4BCC-91FA-C5D8E38BEC73}"/>
                </a:ext>
              </a:extLst>
            </p:cNvPr>
            <p:cNvSpPr txBox="1"/>
            <p:nvPr/>
          </p:nvSpPr>
          <p:spPr>
            <a:xfrm>
              <a:off x="5635594" y="3834144"/>
              <a:ext cx="206386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err="1">
                  <a:solidFill>
                    <a:srgbClr val="202192"/>
                  </a:solidFill>
                  <a:latin typeface="+mj-lt"/>
                </a:rPr>
                <a:t>mTLS</a:t>
              </a:r>
              <a:r>
                <a:rPr lang="en-US" dirty="0">
                  <a:solidFill>
                    <a:srgbClr val="202192"/>
                  </a:solidFill>
                  <a:latin typeface="+mj-lt"/>
                </a:rPr>
                <a:t> encryption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12B890-A243-4E76-8462-B8794E5DC4BD}"/>
              </a:ext>
            </a:extLst>
          </p:cNvPr>
          <p:cNvGrpSpPr/>
          <p:nvPr/>
        </p:nvGrpSpPr>
        <p:grpSpPr>
          <a:xfrm>
            <a:off x="282576" y="4653122"/>
            <a:ext cx="7302777" cy="1452069"/>
            <a:chOff x="279401" y="4653121"/>
            <a:chExt cx="6672640" cy="145206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653121"/>
              <a:ext cx="66726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600" dirty="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600" dirty="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http://localhost:8010/v1.0/invoke/invoke/serviceB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E20C36-1832-465B-96FE-798209AE3FBF}"/>
                </a:ext>
              </a:extLst>
            </p:cNvPr>
            <p:cNvSpPr txBox="1"/>
            <p:nvPr/>
          </p:nvSpPr>
          <p:spPr>
            <a:xfrm>
              <a:off x="2163972" y="5489637"/>
              <a:ext cx="3075180" cy="615553"/>
            </a:xfrm>
            <a:prstGeom prst="rect">
              <a:avLst/>
            </a:prstGeom>
            <a:noFill/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82880" tIns="182880" rIns="182880" bIns="182880" anchor="ctr">
              <a:spAutoFit/>
            </a:bodyPr>
            <a:lstStyle/>
            <a:p>
              <a:pPr algn="ctr" fontAlgn="base"/>
              <a:r>
                <a:rPr lang="en-US" sz="1600" dirty="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{"data":"order1"}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2B38-27C3-4002-9E85-DB34ACC1240F}"/>
              </a:ext>
            </a:extLst>
          </p:cNvPr>
          <p:cNvGrpSpPr/>
          <p:nvPr/>
        </p:nvGrpSpPr>
        <p:grpSpPr>
          <a:xfrm>
            <a:off x="7407377" y="4653122"/>
            <a:ext cx="4052738" cy="1452069"/>
            <a:chOff x="7404202" y="4653121"/>
            <a:chExt cx="4052738" cy="14520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653121"/>
              <a:ext cx="405273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600" dirty="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600" dirty="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http://10.0.0.2:8020/serviceB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EC4F50-368E-4364-8AA2-4B85959FE385}"/>
                </a:ext>
              </a:extLst>
            </p:cNvPr>
            <p:cNvSpPr txBox="1"/>
            <p:nvPr/>
          </p:nvSpPr>
          <p:spPr>
            <a:xfrm>
              <a:off x="7892981" y="5489637"/>
              <a:ext cx="3075180" cy="615553"/>
            </a:xfrm>
            <a:prstGeom prst="rect">
              <a:avLst/>
            </a:prstGeom>
            <a:noFill/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82880" tIns="182880" rIns="182880" bIns="182880" anchor="ctr">
              <a:spAutoFit/>
            </a:bodyPr>
            <a:lstStyle/>
            <a:p>
              <a:pPr algn="ctr" fontAlgn="base"/>
              <a:r>
                <a:rPr lang="en-US" sz="1600" dirty="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{"data":"order1"}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0464192-C4DC-6AB8-7055-91F09B4C6E4F}"/>
              </a:ext>
            </a:extLst>
          </p:cNvPr>
          <p:cNvSpPr/>
          <p:nvPr/>
        </p:nvSpPr>
        <p:spPr>
          <a:xfrm>
            <a:off x="5680921" y="3064404"/>
            <a:ext cx="1309573" cy="6569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Send order</a:t>
            </a:r>
          </a:p>
        </p:txBody>
      </p:sp>
    </p:spTree>
    <p:extLst>
      <p:ext uri="{BB962C8B-B14F-4D97-AF65-F5344CB8AC3E}">
        <p14:creationId xmlns:p14="http://schemas.microsoft.com/office/powerpoint/2010/main" val="371995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D489-1373-9065-D605-19E690A0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Namespace </a:t>
            </a:r>
            <a:r>
              <a:rPr lang="en-IN"/>
              <a:t>Service Invocation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620D8-7DDC-030E-06A3-45A790B25CB5}"/>
              </a:ext>
            </a:extLst>
          </p:cNvPr>
          <p:cNvSpPr txBox="1"/>
          <p:nvPr/>
        </p:nvSpPr>
        <p:spPr>
          <a:xfrm>
            <a:off x="609917" y="3429000"/>
            <a:ext cx="9396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localhost:8010/v1.0/invoke/</a:t>
            </a:r>
            <a:r>
              <a:rPr lang="en-IN" sz="2000" b="1" dirty="0" err="1">
                <a:solidFill>
                  <a:schemeClr val="accent5"/>
                </a:solidFill>
              </a:rPr>
              <a:t>serviceb.production</a:t>
            </a:r>
            <a:r>
              <a:rPr lang="en-IN" sz="2000" dirty="0">
                <a:solidFill>
                  <a:schemeClr val="bg1"/>
                </a:solidFill>
              </a:rPr>
              <a:t>/method/</a:t>
            </a:r>
            <a:r>
              <a:rPr lang="en-IN" sz="2000" dirty="0" err="1">
                <a:solidFill>
                  <a:schemeClr val="bg1"/>
                </a:solidFill>
              </a:rPr>
              <a:t>serviceB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13475-E1E6-A975-7727-46958B7C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7" y="1374734"/>
            <a:ext cx="10978516" cy="15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8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919EF04-38BE-94AA-D6F6-449EE340F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8551" y="1905059"/>
            <a:ext cx="4142864" cy="3047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BB9C52-91A6-61E2-1367-BEF3C827F852}"/>
              </a:ext>
            </a:extLst>
          </p:cNvPr>
          <p:cNvSpPr txBox="1"/>
          <p:nvPr/>
        </p:nvSpPr>
        <p:spPr>
          <a:xfrm>
            <a:off x="7117405" y="2612106"/>
            <a:ext cx="3120150" cy="664797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48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3412A-7A41-9851-1539-15E7202661DE}"/>
              </a:ext>
            </a:extLst>
          </p:cNvPr>
          <p:cNvSpPr txBox="1"/>
          <p:nvPr/>
        </p:nvSpPr>
        <p:spPr>
          <a:xfrm>
            <a:off x="7117405" y="1391100"/>
            <a:ext cx="3064044" cy="664797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4800" dirty="0">
                <a:solidFill>
                  <a:schemeClr val="bg1"/>
                </a:solidFill>
              </a:rPr>
              <a:t>Distributed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ADC2F-6D6A-E359-40B0-0C703753B876}"/>
              </a:ext>
            </a:extLst>
          </p:cNvPr>
          <p:cNvSpPr txBox="1"/>
          <p:nvPr/>
        </p:nvSpPr>
        <p:spPr>
          <a:xfrm>
            <a:off x="7117405" y="3833527"/>
            <a:ext cx="2329356" cy="664797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4800" dirty="0">
                <a:solidFill>
                  <a:schemeClr val="bg1"/>
                </a:solidFill>
              </a:rPr>
              <a:t>Runtime</a:t>
            </a:r>
          </a:p>
        </p:txBody>
      </p:sp>
      <p:pic>
        <p:nvPicPr>
          <p:cNvPr id="5" name="Picture 8" descr="Certified Under Cloud Native Network ...">
            <a:extLst>
              <a:ext uri="{FF2B5EF4-FFF2-40B4-BE49-F238E27FC236}">
                <a16:creationId xmlns:a16="http://schemas.microsoft.com/office/drawing/2014/main" id="{1510548B-2023-4677-91B4-E679AECD4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20568" r="11" b="25471"/>
          <a:stretch/>
        </p:blipFill>
        <p:spPr bwMode="auto">
          <a:xfrm>
            <a:off x="558171" y="5518998"/>
            <a:ext cx="2808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5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EA02-AD8E-56AC-9A5C-626A79DA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FQDN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3768F-4FEF-3977-AC4C-C4F15773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5" y="1473200"/>
            <a:ext cx="11190160" cy="21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637A-2352-3723-1B15-D4A4F627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Replicas</a:t>
            </a:r>
          </a:p>
        </p:txBody>
      </p:sp>
      <p:pic>
        <p:nvPicPr>
          <p:cNvPr id="1026" name="Picture 2" descr="Diagram showing the steps of service invocation">
            <a:extLst>
              <a:ext uri="{FF2B5EF4-FFF2-40B4-BE49-F238E27FC236}">
                <a16:creationId xmlns:a16="http://schemas.microsoft.com/office/drawing/2014/main" id="{4FCC0AB8-4942-A601-6344-180380F79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8" y="1011724"/>
            <a:ext cx="8677574" cy="483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64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D66B30-4D95-B52A-87D5-9DFCD2B7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Publish and Subscribe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EF8C78-5A73-9FA9-F18E-380CFED1E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93432" y="1137919"/>
            <a:ext cx="7995001" cy="4834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A platform-agnostic messaging API</a:t>
            </a:r>
          </a:p>
          <a:p>
            <a:pPr>
              <a:lnSpc>
                <a:spcPct val="200000"/>
              </a:lnSpc>
            </a:pPr>
            <a:r>
              <a:rPr lang="en-IN" dirty="0"/>
              <a:t>Sending messages using </a:t>
            </a:r>
            <a:r>
              <a:rPr lang="en-IN" dirty="0" err="1"/>
              <a:t>Cloudevents</a:t>
            </a:r>
            <a:endParaRPr lang="en-IN" dirty="0"/>
          </a:p>
          <a:p>
            <a:pPr>
              <a:lnSpc>
                <a:spcPct val="200000"/>
              </a:lnSpc>
            </a:pPr>
            <a:r>
              <a:rPr lang="en-IN" dirty="0"/>
              <a:t>Declarative, Programmatic, Streaming(1.14) Subscriptions</a:t>
            </a:r>
          </a:p>
          <a:p>
            <a:pPr>
              <a:lnSpc>
                <a:spcPct val="200000"/>
              </a:lnSpc>
            </a:pPr>
            <a:r>
              <a:rPr lang="en-IN" dirty="0"/>
              <a:t>At-least-once message delivery</a:t>
            </a:r>
          </a:p>
          <a:p>
            <a:pPr>
              <a:lnSpc>
                <a:spcPct val="200000"/>
              </a:lnSpc>
            </a:pPr>
            <a:r>
              <a:rPr lang="en-IN" dirty="0"/>
              <a:t>Topic Scoping for applications</a:t>
            </a:r>
          </a:p>
          <a:p>
            <a:pPr>
              <a:lnSpc>
                <a:spcPct val="200000"/>
              </a:lnSpc>
            </a:pPr>
            <a:r>
              <a:rPr lang="en-IN" dirty="0"/>
              <a:t>Message Time-to-Live (TTL)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7F7C4-3018-2FE7-0FDE-405D3A327898}"/>
              </a:ext>
            </a:extLst>
          </p:cNvPr>
          <p:cNvSpPr txBox="1"/>
          <p:nvPr/>
        </p:nvSpPr>
        <p:spPr>
          <a:xfrm>
            <a:off x="652768" y="1137919"/>
            <a:ext cx="2676207" cy="4834800"/>
          </a:xfrm>
          <a:prstGeom prst="rect">
            <a:avLst/>
          </a:prstGeom>
          <a:solidFill>
            <a:srgbClr val="0F26AD"/>
          </a:solidFill>
        </p:spPr>
        <p:txBody>
          <a:bodyPr wrap="squar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IN" sz="1200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4FEE2-2C61-5345-A3C4-072D37DDFDD5}"/>
              </a:ext>
            </a:extLst>
          </p:cNvPr>
          <p:cNvCxnSpPr/>
          <p:nvPr/>
        </p:nvCxnSpPr>
        <p:spPr>
          <a:xfrm>
            <a:off x="1039479" y="4171950"/>
            <a:ext cx="1849168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83B7C-A33F-A906-D169-B0986C4124C4}"/>
              </a:ext>
            </a:extLst>
          </p:cNvPr>
          <p:cNvSpPr txBox="1"/>
          <p:nvPr/>
        </p:nvSpPr>
        <p:spPr>
          <a:xfrm>
            <a:off x="1273104" y="4424790"/>
            <a:ext cx="1381918" cy="74020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/>
              <a:t>Secure, Scalable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/>
              <a:t>messaging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/>
              <a:t>between services</a:t>
            </a:r>
          </a:p>
        </p:txBody>
      </p:sp>
      <p:pic>
        <p:nvPicPr>
          <p:cNvPr id="3" name="Google Shape;1775;p3">
            <a:extLst>
              <a:ext uri="{FF2B5EF4-FFF2-40B4-BE49-F238E27FC236}">
                <a16:creationId xmlns:a16="http://schemas.microsoft.com/office/drawing/2014/main" id="{BFD54893-CD7C-9D05-BE26-675EF00EE1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6334" t="-1" r="-22522" b="-8008"/>
          <a:stretch/>
        </p:blipFill>
        <p:spPr>
          <a:xfrm>
            <a:off x="1156291" y="1662125"/>
            <a:ext cx="1615543" cy="13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85;p3">
            <a:extLst>
              <a:ext uri="{FF2B5EF4-FFF2-40B4-BE49-F238E27FC236}">
                <a16:creationId xmlns:a16="http://schemas.microsoft.com/office/drawing/2014/main" id="{261AC35D-9686-67B6-C720-8887EDD06169}"/>
              </a:ext>
            </a:extLst>
          </p:cNvPr>
          <p:cNvSpPr txBox="1"/>
          <p:nvPr/>
        </p:nvSpPr>
        <p:spPr>
          <a:xfrm>
            <a:off x="1050871" y="3078285"/>
            <a:ext cx="18799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i="0" u="none" strike="noStrike" cap="none" dirty="0">
                <a:latin typeface="+mj-lt"/>
                <a:ea typeface="Space Grotesk"/>
                <a:cs typeface="Space Grotesk"/>
                <a:sym typeface="Space Grotesk"/>
              </a:rPr>
              <a:t>Publish / Subscribe</a:t>
            </a:r>
            <a:endParaRPr sz="2800" b="1" i="0" u="none" strike="noStrike" cap="none" dirty="0">
              <a:latin typeface="+mj-lt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338768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A35B-0CFD-C18A-BF29-02D0BA01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CloudEvents</a:t>
            </a:r>
            <a:endParaRPr lang="en-IN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470EDC-6E5F-F77F-482F-0FB994743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918" y="2210540"/>
            <a:ext cx="3688114" cy="243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F0B28-3910-5CC3-D49C-FBC358FC66DD}"/>
              </a:ext>
            </a:extLst>
          </p:cNvPr>
          <p:cNvSpPr txBox="1"/>
          <p:nvPr/>
        </p:nvSpPr>
        <p:spPr>
          <a:xfrm>
            <a:off x="5872558" y="1253020"/>
            <a:ext cx="6122766" cy="217598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Standardizing common 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eventing metadata and their location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to help with event identification 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and routing.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IN" sz="28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9667B-874D-BFC9-F6DA-46B1926237D9}"/>
              </a:ext>
            </a:extLst>
          </p:cNvPr>
          <p:cNvSpPr txBox="1"/>
          <p:nvPr/>
        </p:nvSpPr>
        <p:spPr>
          <a:xfrm>
            <a:off x="5872558" y="3327309"/>
            <a:ext cx="609805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CloudEvents</a:t>
            </a:r>
            <a:r>
              <a:rPr lang="en-IN" sz="15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was accepted to CNCF on May 15, 2018, moved to the </a:t>
            </a:r>
            <a:r>
              <a:rPr lang="en-IN" sz="15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Incubating</a:t>
            </a:r>
            <a:r>
              <a:rPr lang="en-IN" sz="15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maturity level on October 24, 2019, and then moved to the </a:t>
            </a:r>
            <a:r>
              <a:rPr lang="en-IN" sz="15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Graduated</a:t>
            </a:r>
            <a:r>
              <a:rPr lang="en-IN" sz="15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maturity level on January 25, 2024.</a:t>
            </a:r>
            <a:endParaRPr lang="en-IN" sz="1500" dirty="0">
              <a:latin typeface="+mj-lt"/>
            </a:endParaRPr>
          </a:p>
        </p:txBody>
      </p:sp>
      <p:pic>
        <p:nvPicPr>
          <p:cNvPr id="13" name="Picture 8" descr="Certified Under Cloud Native Network ...">
            <a:extLst>
              <a:ext uri="{FF2B5EF4-FFF2-40B4-BE49-F238E27FC236}">
                <a16:creationId xmlns:a16="http://schemas.microsoft.com/office/drawing/2014/main" id="{CF0F8F8A-F751-5247-C590-00B0BCD97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8" y="5415939"/>
            <a:ext cx="1824363" cy="95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8259F41-E367-5C6B-ED6E-2CCA1752A0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689" y="4265365"/>
            <a:ext cx="1615600" cy="161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3AB52-4105-E2FF-2C73-E8C5E32B324E}"/>
              </a:ext>
            </a:extLst>
          </p:cNvPr>
          <p:cNvSpPr txBox="1"/>
          <p:nvPr/>
        </p:nvSpPr>
        <p:spPr>
          <a:xfrm>
            <a:off x="8590563" y="5907651"/>
            <a:ext cx="4380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https://cloudevents.io</a:t>
            </a:r>
          </a:p>
        </p:txBody>
      </p:sp>
    </p:spTree>
    <p:extLst>
      <p:ext uri="{BB962C8B-B14F-4D97-AF65-F5344CB8AC3E}">
        <p14:creationId xmlns:p14="http://schemas.microsoft.com/office/powerpoint/2010/main" val="77072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2F6-75FA-26FF-9A19-839764BD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 anchor="t">
            <a:normAutofit/>
          </a:bodyPr>
          <a:lstStyle/>
          <a:p>
            <a:r>
              <a:rPr lang="en-IN" dirty="0" err="1"/>
              <a:t>CloudEvents</a:t>
            </a:r>
            <a:r>
              <a:rPr lang="en-IN" dirty="0"/>
              <a:t> sample json</a:t>
            </a: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3E7C28AA-346B-5DCD-5084-5D5442A61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8" y="1429901"/>
            <a:ext cx="10978515" cy="4363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821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102F9-C132-D610-CF42-3AEF6FF2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 anchor="t">
            <a:normAutofit/>
          </a:bodyPr>
          <a:lstStyle/>
          <a:p>
            <a:r>
              <a:rPr lang="en-IN" dirty="0" err="1"/>
              <a:t>PubSub</a:t>
            </a:r>
            <a:r>
              <a:rPr lang="en-IN" dirty="0"/>
              <a:t> - 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EA5F83-176E-40D7-666B-C442A7E9C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7565" y="2357470"/>
            <a:ext cx="1322935" cy="15434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A5053BE-1DD2-1CBD-5F5D-C3131BB19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7108" y="3162745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BD4259F-0269-BE91-8511-B6246EB29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2091" y="2325818"/>
            <a:ext cx="1322935" cy="15434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438EF1-DE7B-A650-FA50-F057B98F9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79" y="3085211"/>
            <a:ext cx="902893" cy="105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66596C-9037-AB2F-033E-140374567CEB}"/>
              </a:ext>
            </a:extLst>
          </p:cNvPr>
          <p:cNvSpPr txBox="1"/>
          <p:nvPr/>
        </p:nvSpPr>
        <p:spPr>
          <a:xfrm>
            <a:off x="4915923" y="4107210"/>
            <a:ext cx="19106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Azure Service Bus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7070A1-5213-7DF8-78E6-EDABF2302103}"/>
              </a:ext>
            </a:extLst>
          </p:cNvPr>
          <p:cNvCxnSpPr>
            <a:cxnSpLocks/>
          </p:cNvCxnSpPr>
          <p:nvPr/>
        </p:nvCxnSpPr>
        <p:spPr>
          <a:xfrm>
            <a:off x="3766698" y="3693065"/>
            <a:ext cx="1331048" cy="3485"/>
          </a:xfrm>
          <a:prstGeom prst="straightConnector1">
            <a:avLst/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B8D96A-7E37-B06A-DA7C-9286C535726B}"/>
              </a:ext>
            </a:extLst>
          </p:cNvPr>
          <p:cNvSpPr txBox="1"/>
          <p:nvPr/>
        </p:nvSpPr>
        <p:spPr>
          <a:xfrm>
            <a:off x="1965326" y="2834820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Service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D451C7-C427-30EC-66B4-621443143BE5}"/>
              </a:ext>
            </a:extLst>
          </p:cNvPr>
          <p:cNvSpPr txBox="1"/>
          <p:nvPr/>
        </p:nvSpPr>
        <p:spPr>
          <a:xfrm>
            <a:off x="8697971" y="2777434"/>
            <a:ext cx="1322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UI Semibold"/>
              </a:rPr>
              <a:t>Service B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0416A0C-C67B-247E-0864-A1951A4103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8729" y="3073023"/>
            <a:ext cx="1031028" cy="103102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300045-8CA2-66B6-CEBE-299859AB0D9E}"/>
              </a:ext>
            </a:extLst>
          </p:cNvPr>
          <p:cNvCxnSpPr>
            <a:cxnSpLocks/>
          </p:cNvCxnSpPr>
          <p:nvPr/>
        </p:nvCxnSpPr>
        <p:spPr>
          <a:xfrm>
            <a:off x="6689339" y="3569036"/>
            <a:ext cx="1331048" cy="3485"/>
          </a:xfrm>
          <a:prstGeom prst="straightConnector1">
            <a:avLst/>
          </a:prstGeom>
          <a:ln w="38100">
            <a:solidFill>
              <a:srgbClr val="20219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4EBC065-022E-5FB3-C92E-B1054AAA82A8}"/>
              </a:ext>
            </a:extLst>
          </p:cNvPr>
          <p:cNvSpPr txBox="1"/>
          <p:nvPr/>
        </p:nvSpPr>
        <p:spPr>
          <a:xfrm>
            <a:off x="4915924" y="4173718"/>
            <a:ext cx="19106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Segoe UI Semibold"/>
              </a:rPr>
              <a:t>SNS</a:t>
            </a:r>
          </a:p>
        </p:txBody>
      </p:sp>
      <p:pic>
        <p:nvPicPr>
          <p:cNvPr id="30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DDA6DBF-45AB-F2CB-C81B-986FBBD0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51" y="3058235"/>
            <a:ext cx="1269659" cy="1269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972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1DCBB4-2DB4-649F-7A47-3B88D586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Scope topic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5F6DD-B038-FC84-7F5A-86C1FA356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" r="53733"/>
          <a:stretch/>
        </p:blipFill>
        <p:spPr>
          <a:xfrm>
            <a:off x="3582350" y="1130300"/>
            <a:ext cx="5040000" cy="44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1DCBB4-2DB4-649F-7A47-3B88D586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 Allowed Topic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5C7EC-0636-9ABB-1B99-179EBFA6C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97"/>
          <a:stretch/>
        </p:blipFill>
        <p:spPr>
          <a:xfrm>
            <a:off x="3579175" y="1435768"/>
            <a:ext cx="5040000" cy="39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D66B30-4D95-B52A-87D5-9DFCD2B7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Management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EF8C78-5A73-9FA9-F18E-380CFED1E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93432" y="1137919"/>
            <a:ext cx="7995001" cy="4834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Configurable concurrency and consistency behaviours</a:t>
            </a:r>
          </a:p>
          <a:p>
            <a:pPr>
              <a:lnSpc>
                <a:spcPct val="200000"/>
              </a:lnSpc>
            </a:pPr>
            <a:r>
              <a:rPr lang="en-IN" dirty="0"/>
              <a:t>Use bulk operations</a:t>
            </a:r>
          </a:p>
          <a:p>
            <a:pPr>
              <a:lnSpc>
                <a:spcPct val="200000"/>
              </a:lnSpc>
            </a:pPr>
            <a:r>
              <a:rPr lang="en-IN" dirty="0"/>
              <a:t>Resiliency policies</a:t>
            </a:r>
          </a:p>
          <a:p>
            <a:pPr>
              <a:lnSpc>
                <a:spcPct val="200000"/>
              </a:lnSpc>
            </a:pPr>
            <a:r>
              <a:rPr lang="en-IN" dirty="0"/>
              <a:t>Limit access using scopes</a:t>
            </a:r>
          </a:p>
          <a:p>
            <a:pPr>
              <a:lnSpc>
                <a:spcPct val="200000"/>
              </a:lnSpc>
            </a:pPr>
            <a:r>
              <a:rPr lang="en-IN" dirty="0"/>
              <a:t>Enable transactional outbox pattern</a:t>
            </a:r>
          </a:p>
          <a:p>
            <a:pPr>
              <a:lnSpc>
                <a:spcPct val="200000"/>
              </a:lnSpc>
            </a:pPr>
            <a:r>
              <a:rPr lang="en-IN" dirty="0"/>
              <a:t>Encrypt state</a:t>
            </a:r>
          </a:p>
          <a:p>
            <a:pPr>
              <a:lnSpc>
                <a:spcPct val="200000"/>
              </a:lnSpc>
            </a:pPr>
            <a:r>
              <a:rPr lang="en-IN" dirty="0"/>
              <a:t>Time-to-live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7F7C4-3018-2FE7-0FDE-405D3A327898}"/>
              </a:ext>
            </a:extLst>
          </p:cNvPr>
          <p:cNvSpPr txBox="1"/>
          <p:nvPr/>
        </p:nvSpPr>
        <p:spPr>
          <a:xfrm>
            <a:off x="652768" y="1137919"/>
            <a:ext cx="2676207" cy="4834800"/>
          </a:xfrm>
          <a:prstGeom prst="rect">
            <a:avLst/>
          </a:prstGeom>
          <a:solidFill>
            <a:srgbClr val="0F26AD"/>
          </a:solidFill>
        </p:spPr>
        <p:txBody>
          <a:bodyPr wrap="squar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IN" sz="1200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4FEE2-2C61-5345-A3C4-072D37DDFDD5}"/>
              </a:ext>
            </a:extLst>
          </p:cNvPr>
          <p:cNvCxnSpPr/>
          <p:nvPr/>
        </p:nvCxnSpPr>
        <p:spPr>
          <a:xfrm>
            <a:off x="1039479" y="4171950"/>
            <a:ext cx="1849168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83B7C-A33F-A906-D169-B0986C4124C4}"/>
              </a:ext>
            </a:extLst>
          </p:cNvPr>
          <p:cNvSpPr txBox="1"/>
          <p:nvPr/>
        </p:nvSpPr>
        <p:spPr>
          <a:xfrm>
            <a:off x="1273104" y="4424790"/>
            <a:ext cx="1381918" cy="74020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/>
              <a:t>Secure, Scalable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/>
              <a:t>messaging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/>
              <a:t>between services</a:t>
            </a:r>
          </a:p>
        </p:txBody>
      </p:sp>
      <p:sp>
        <p:nvSpPr>
          <p:cNvPr id="4" name="Google Shape;1785;p3">
            <a:extLst>
              <a:ext uri="{FF2B5EF4-FFF2-40B4-BE49-F238E27FC236}">
                <a16:creationId xmlns:a16="http://schemas.microsoft.com/office/drawing/2014/main" id="{261AC35D-9686-67B6-C720-8887EDD06169}"/>
              </a:ext>
            </a:extLst>
          </p:cNvPr>
          <p:cNvSpPr txBox="1"/>
          <p:nvPr/>
        </p:nvSpPr>
        <p:spPr>
          <a:xfrm>
            <a:off x="813462" y="3091463"/>
            <a:ext cx="235481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i="0" u="none" strike="noStrike" cap="none" dirty="0">
                <a:latin typeface="+mj-lt"/>
                <a:ea typeface="Space Grotesk"/>
                <a:cs typeface="Space Grotesk"/>
                <a:sym typeface="Space Grotesk"/>
              </a:rPr>
              <a:t>State Management</a:t>
            </a:r>
            <a:endParaRPr sz="2800" b="1" i="0" u="none" strike="noStrike" cap="none" dirty="0">
              <a:latin typeface="+mj-lt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" name="Google Shape;1778;p3">
            <a:extLst>
              <a:ext uri="{FF2B5EF4-FFF2-40B4-BE49-F238E27FC236}">
                <a16:creationId xmlns:a16="http://schemas.microsoft.com/office/drawing/2014/main" id="{F8696CD4-EB80-DB14-30DD-8DB0244663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3285" t="-417" r="-9000" b="-5972"/>
          <a:stretch/>
        </p:blipFill>
        <p:spPr>
          <a:xfrm>
            <a:off x="1268296" y="1859143"/>
            <a:ext cx="1414800" cy="137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89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6F69F0-C484-B9F9-AB2C-231F5612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Management - Demo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A6B164-0B68-6376-B8DF-99268E22278B}"/>
              </a:ext>
            </a:extLst>
          </p:cNvPr>
          <p:cNvSpPr/>
          <p:nvPr/>
        </p:nvSpPr>
        <p:spPr bwMode="auto">
          <a:xfrm>
            <a:off x="7970973" y="2973926"/>
            <a:ext cx="3614736" cy="121763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82296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0E8EC04E-9F67-8D17-3175-3304D90D4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122710"/>
              </p:ext>
            </p:extLst>
          </p:nvPr>
        </p:nvGraphicFramePr>
        <p:xfrm>
          <a:off x="7979223" y="2963331"/>
          <a:ext cx="3614739" cy="12817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51342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981146">
                  <a:extLst>
                    <a:ext uri="{9D8B030D-6E8A-4147-A177-3AD203B41FA5}">
                      <a16:colId xmlns:a16="http://schemas.microsoft.com/office/drawing/2014/main" val="3694064770"/>
                    </a:ext>
                  </a:extLst>
                </a:gridCol>
                <a:gridCol w="112017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3769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R="0" marT="9144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Field</a:t>
                      </a:r>
                    </a:p>
                  </a:txBody>
                  <a:tcPr marR="0" marT="9144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R="0" marT="9144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452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||order1</a:t>
                      </a:r>
                      <a:endParaRPr lang="en-US" sz="1400" b="0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data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Segoe UI Symbol" panose="020B0502040204020203" pitchFamily="34" charset="0"/>
                          <a:cs typeface="+mn-cs"/>
                        </a:rPr>
                        <a:t>"</a:t>
                      </a:r>
                      <a:r>
                        <a:rPr lang="en-US" sz="1400" b="0" kern="12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myorder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400" b="0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  <a:tr h="452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||order1</a:t>
                      </a:r>
                      <a:endParaRPr lang="en-US" sz="1400" b="0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version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1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92102"/>
                  </a:ext>
                </a:extLst>
              </a:tr>
            </a:tbl>
          </a:graphicData>
        </a:graphic>
      </p:graphicFrame>
      <p:grpSp>
        <p:nvGrpSpPr>
          <p:cNvPr id="8" name="!!AppA">
            <a:extLst>
              <a:ext uri="{FF2B5EF4-FFF2-40B4-BE49-F238E27FC236}">
                <a16:creationId xmlns:a16="http://schemas.microsoft.com/office/drawing/2014/main" id="{F6A98396-FBCA-1623-A02A-FE7BA538B6E9}"/>
              </a:ext>
            </a:extLst>
          </p:cNvPr>
          <p:cNvGrpSpPr/>
          <p:nvPr/>
        </p:nvGrpSpPr>
        <p:grpSpPr>
          <a:xfrm>
            <a:off x="1276252" y="1696947"/>
            <a:ext cx="1461928" cy="1705582"/>
            <a:chOff x="3444424" y="1954650"/>
            <a:chExt cx="1400542" cy="16339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C3CA32A-D54B-3490-C2B1-9F7E6B03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CE9130-E31A-FFFB-055D-EAF995E26726}"/>
                </a:ext>
              </a:extLst>
            </p:cNvPr>
            <p:cNvSpPr txBox="1"/>
            <p:nvPr/>
          </p:nvSpPr>
          <p:spPr>
            <a:xfrm>
              <a:off x="3594567" y="2525411"/>
              <a:ext cx="1031065" cy="294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Segoe UI Semibold"/>
                </a:rPr>
                <a:t>Service A</a:t>
              </a: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EA01E55D-898E-E095-FD56-925B2D85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1928" y="2056928"/>
            <a:ext cx="843400" cy="983967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A86583-DFD1-AF59-0D35-577F69FE1B6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2738180" y="2548912"/>
            <a:ext cx="1813748" cy="826"/>
          </a:xfrm>
          <a:prstGeom prst="straightConnector1">
            <a:avLst/>
          </a:prstGeom>
          <a:noFill/>
          <a:ln w="28575" cap="flat" cmpd="sng" algn="ctr">
            <a:solidFill>
              <a:srgbClr val="202192"/>
            </a:solidFill>
            <a:prstDash val="solid"/>
            <a:headEnd type="none" w="lg" len="lg"/>
            <a:tailEnd type="triangle" w="lg" len="lg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683380-6AEB-96E9-C6D5-E087D1F64B1A}"/>
              </a:ext>
            </a:extLst>
          </p:cNvPr>
          <p:cNvSpPr txBox="1"/>
          <p:nvPr/>
        </p:nvSpPr>
        <p:spPr>
          <a:xfrm>
            <a:off x="944937" y="3404530"/>
            <a:ext cx="582927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202192"/>
                </a:solidFill>
                <a:latin typeface="Segoe UI Semibold"/>
              </a:rPr>
              <a:t>POST</a:t>
            </a:r>
            <a:endParaRPr lang="en-US" dirty="0">
              <a:solidFill>
                <a:srgbClr val="202192"/>
              </a:solidFill>
              <a:latin typeface="Segoe UI Semibold"/>
            </a:endParaRPr>
          </a:p>
          <a:p>
            <a:pPr algn="ctr"/>
            <a:r>
              <a:rPr lang="en-US" dirty="0">
                <a:solidFill>
                  <a:srgbClr val="202192"/>
                </a:solidFill>
                <a:latin typeface="Consolas" panose="020B0609020204030204" pitchFamily="49" charset="0"/>
              </a:rPr>
              <a:t>http://localhost:3500/v1.0/state/</a:t>
            </a:r>
            <a:r>
              <a:rPr lang="en-US" dirty="0" err="1">
                <a:solidFill>
                  <a:srgbClr val="202192"/>
                </a:solidFill>
                <a:latin typeface="Consolas" panose="020B0609020204030204" pitchFamily="49" charset="0"/>
              </a:rPr>
              <a:t>orderstore</a:t>
            </a:r>
            <a:endParaRPr lang="en-US" dirty="0">
              <a:solidFill>
                <a:srgbClr val="202192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9F6793-DE73-7275-CDF4-F30838077A22}"/>
              </a:ext>
            </a:extLst>
          </p:cNvPr>
          <p:cNvSpPr txBox="1"/>
          <p:nvPr/>
        </p:nvSpPr>
        <p:spPr>
          <a:xfrm>
            <a:off x="2190415" y="4264677"/>
            <a:ext cx="3338318" cy="1292662"/>
          </a:xfrm>
          <a:prstGeom prst="rect">
            <a:avLst/>
          </a:prstGeom>
          <a:solidFill>
            <a:srgbClr val="FFFFFF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182880" tIns="91440" bIns="91440" anchor="ctr"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2192"/>
                </a:solidFill>
                <a:effectLst/>
                <a:uLnTx/>
                <a:uFillTx/>
                <a:latin typeface="Consolas" panose="020B0609020204030204" pitchFamily="49" charset="0"/>
                <a:ea typeface="Segoe UI Symbol"/>
              </a:rPr>
              <a:t>[{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2192"/>
                </a:solidFill>
                <a:effectLst/>
                <a:uLnTx/>
                <a:uFillTx/>
                <a:latin typeface="Consolas" panose="020B0609020204030204" pitchFamily="49" charset="0"/>
                <a:ea typeface="Segoe UI Symbol"/>
              </a:rPr>
              <a:t>   "key": "order1",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2192"/>
                </a:solidFill>
                <a:effectLst/>
                <a:uLnTx/>
                <a:uFillTx/>
                <a:latin typeface="Consolas" panose="020B0609020204030204" pitchFamily="49" charset="0"/>
                <a:ea typeface="Segoe UI Symbol"/>
              </a:rPr>
              <a:t>   "value": "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02192"/>
                </a:solidFill>
                <a:effectLst/>
                <a:uLnTx/>
                <a:uFillTx/>
                <a:latin typeface="Consolas" panose="020B0609020204030204" pitchFamily="49" charset="0"/>
                <a:ea typeface="Segoe UI Symbol"/>
              </a:rPr>
              <a:t>myorder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2192"/>
                </a:solidFill>
                <a:effectLst/>
                <a:uLnTx/>
                <a:uFillTx/>
                <a:latin typeface="Consolas" panose="020B0609020204030204" pitchFamily="49" charset="0"/>
                <a:ea typeface="Segoe UI Symbol"/>
              </a:rPr>
              <a:t>"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2192"/>
                </a:solidFill>
                <a:effectLst/>
                <a:uLnTx/>
                <a:uFillTx/>
                <a:latin typeface="Consolas" panose="020B0609020204030204" pitchFamily="49" charset="0"/>
                <a:ea typeface="Segoe UI Symbol"/>
              </a:rPr>
              <a:t>}]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998063-77C8-3617-651B-7F33E86F5BDE}"/>
              </a:ext>
            </a:extLst>
          </p:cNvPr>
          <p:cNvGrpSpPr/>
          <p:nvPr/>
        </p:nvGrpSpPr>
        <p:grpSpPr>
          <a:xfrm>
            <a:off x="5395328" y="2411019"/>
            <a:ext cx="1395075" cy="269304"/>
            <a:chOff x="5395328" y="2411019"/>
            <a:chExt cx="1395075" cy="26930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171D66-AEAE-11C9-23D3-5928764FFBD0}"/>
                </a:ext>
              </a:extLst>
            </p:cNvPr>
            <p:cNvCxnSpPr>
              <a:cxnSpLocks/>
              <a:stCxn id="11" idx="3"/>
              <a:endCxn id="18" idx="3"/>
            </p:cNvCxnSpPr>
            <p:nvPr/>
          </p:nvCxnSpPr>
          <p:spPr>
            <a:xfrm flipV="1">
              <a:off x="5395328" y="2545671"/>
              <a:ext cx="1146790" cy="3241"/>
            </a:xfrm>
            <a:prstGeom prst="straightConnector1">
              <a:avLst/>
            </a:prstGeom>
            <a:noFill/>
            <a:ln w="28575" cap="flat" cmpd="sng" algn="ctr">
              <a:solidFill>
                <a:srgbClr val="202192"/>
              </a:solidFill>
              <a:prstDash val="solid"/>
              <a:headEnd type="none" w="lg" len="lg"/>
              <a:tailEnd type="none" w="lg" len="lg"/>
            </a:ln>
            <a:effectLst/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733BF7-0852-1F26-D213-A622B6AF044E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5D2110-74B6-5A14-6D7A-4A700B730494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 cap="flat" cmpd="sng" algn="ctr">
              <a:solidFill>
                <a:srgbClr val="20219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19E55B-B3E9-EFFB-3085-DADB6E115DB1}"/>
              </a:ext>
            </a:extLst>
          </p:cNvPr>
          <p:cNvGrpSpPr/>
          <p:nvPr/>
        </p:nvGrpSpPr>
        <p:grpSpPr>
          <a:xfrm>
            <a:off x="6632890" y="2114550"/>
            <a:ext cx="4961072" cy="859376"/>
            <a:chOff x="6624637" y="2115983"/>
            <a:chExt cx="4961072" cy="8593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18407A-D123-77DE-8E52-0AD27FECE4C6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22" name="Rounded Rectangle 5">
                <a:extLst>
                  <a:ext uri="{FF2B5EF4-FFF2-40B4-BE49-F238E27FC236}">
                    <a16:creationId xmlns:a16="http://schemas.microsoft.com/office/drawing/2014/main" id="{FF6B35D8-698A-D86A-7531-8EB9F041D28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8229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Redis Cache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DBCD969-5F67-55F4-007A-03F096A137DD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A1C8811-DFC4-73C1-C194-38906ADB6541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40D421B5-B9CB-69D5-5086-E6DD2649A198}"/>
                    </a:ext>
                  </a:extLst>
                </p:cNvPr>
                <p:cNvCxnSpPr>
                  <a:cxnSpLocks/>
                  <a:stCxn id="24" idx="6"/>
                  <a:endCxn id="2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202192"/>
                  </a:solidFill>
                  <a:prstDash val="solid"/>
                  <a:headEnd type="none" w="lg" len="lg"/>
                  <a:tailEnd type="none" w="lg" len="lg"/>
                </a:ln>
                <a:effectLst/>
              </p:spPr>
            </p:cxnSp>
          </p:grpSp>
        </p:grpSp>
        <p:pic>
          <p:nvPicPr>
            <p:cNvPr id="21" name="Picture 2" descr="See the source image">
              <a:extLst>
                <a:ext uri="{FF2B5EF4-FFF2-40B4-BE49-F238E27FC236}">
                  <a16:creationId xmlns:a16="http://schemas.microsoft.com/office/drawing/2014/main" id="{6E86C77E-DE0A-FB93-0894-DF2D9F5411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2B730E-D565-0AA1-A929-CDBD8CCBB709}"/>
              </a:ext>
            </a:extLst>
          </p:cNvPr>
          <p:cNvSpPr txBox="1"/>
          <p:nvPr/>
        </p:nvSpPr>
        <p:spPr>
          <a:xfrm>
            <a:off x="6077119" y="2039404"/>
            <a:ext cx="1751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02192"/>
                </a:solidFill>
                <a:latin typeface="Consolas" panose="020B0609020204030204" pitchFamily="49" charset="0"/>
              </a:rPr>
              <a:t>orderstore</a:t>
            </a:r>
            <a:endParaRPr lang="en-US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233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5826-C245-162F-6151-E68722B2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400" dirty="0">
                <a:solidFill>
                  <a:schemeClr val="bg1"/>
                </a:solidFill>
              </a:rPr>
              <a:t>Azure Incubation Team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E5401BB-9C62-2910-5444-A56E44E9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660" y="3383740"/>
            <a:ext cx="1772348" cy="1303906"/>
          </a:xfrm>
          <a:prstGeom prst="rect">
            <a:avLst/>
          </a:prstGeom>
        </p:spPr>
      </p:pic>
      <p:pic>
        <p:nvPicPr>
          <p:cNvPr id="1026" name="Picture 2" descr="KEDA | Kubernetes Event-driven Autoscaling">
            <a:extLst>
              <a:ext uri="{FF2B5EF4-FFF2-40B4-BE49-F238E27FC236}">
                <a16:creationId xmlns:a16="http://schemas.microsoft.com/office/drawing/2014/main" id="{66E443F0-BF8F-012F-A42C-165B6C91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506" y="5182064"/>
            <a:ext cx="1152324" cy="115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dius">
            <a:extLst>
              <a:ext uri="{FF2B5EF4-FFF2-40B4-BE49-F238E27FC236}">
                <a16:creationId xmlns:a16="http://schemas.microsoft.com/office/drawing/2014/main" id="{2BB3CB62-4F58-B088-7BDF-2C7A402A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660" y="1705426"/>
            <a:ext cx="1833986" cy="4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pa logo">
            <a:extLst>
              <a:ext uri="{FF2B5EF4-FFF2-40B4-BE49-F238E27FC236}">
                <a16:creationId xmlns:a16="http://schemas.microsoft.com/office/drawing/2014/main" id="{C80F2F89-15E1-05CC-A0FB-7119BB96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602" y="1674390"/>
            <a:ext cx="921728" cy="55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rtified Under Cloud Native Network ...">
            <a:extLst>
              <a:ext uri="{FF2B5EF4-FFF2-40B4-BE49-F238E27FC236}">
                <a16:creationId xmlns:a16="http://schemas.microsoft.com/office/drawing/2014/main" id="{520FD8CD-2455-7B64-CE50-599C7CB6A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8" y="2410118"/>
            <a:ext cx="3828764" cy="200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920EA7-4F48-400B-EEF6-2320C17163D3}"/>
              </a:ext>
            </a:extLst>
          </p:cNvPr>
          <p:cNvCxnSpPr>
            <a:cxnSpLocks/>
          </p:cNvCxnSpPr>
          <p:nvPr/>
        </p:nvCxnSpPr>
        <p:spPr>
          <a:xfrm>
            <a:off x="4995081" y="1061720"/>
            <a:ext cx="0" cy="5030161"/>
          </a:xfrm>
          <a:prstGeom prst="line">
            <a:avLst/>
          </a:prstGeom>
          <a:ln w="9525">
            <a:solidFill>
              <a:schemeClr val="tx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E08473-545C-A78B-DE5A-D6E0EC05C628}"/>
              </a:ext>
            </a:extLst>
          </p:cNvPr>
          <p:cNvSpPr txBox="1"/>
          <p:nvPr/>
        </p:nvSpPr>
        <p:spPr>
          <a:xfrm>
            <a:off x="5235642" y="3067340"/>
            <a:ext cx="1328825" cy="29854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000" b="1" dirty="0">
                <a:solidFill>
                  <a:schemeClr val="bg1"/>
                </a:solidFill>
              </a:rPr>
              <a:t>Incubation: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C45D9-42AF-7F48-D059-7363527DEDF8}"/>
              </a:ext>
            </a:extLst>
          </p:cNvPr>
          <p:cNvSpPr txBox="1"/>
          <p:nvPr/>
        </p:nvSpPr>
        <p:spPr>
          <a:xfrm>
            <a:off x="5206302" y="1305067"/>
            <a:ext cx="1093633" cy="29854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000" b="1" dirty="0">
                <a:solidFill>
                  <a:schemeClr val="bg1"/>
                </a:solidFill>
              </a:rPr>
              <a:t>Sandbox: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E2425-CCE1-9E15-E9DE-B7D2C99DBBED}"/>
              </a:ext>
            </a:extLst>
          </p:cNvPr>
          <p:cNvSpPr txBox="1"/>
          <p:nvPr/>
        </p:nvSpPr>
        <p:spPr>
          <a:xfrm>
            <a:off x="5235642" y="4855669"/>
            <a:ext cx="1313116" cy="29854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000" b="1" dirty="0">
                <a:solidFill>
                  <a:schemeClr val="bg1"/>
                </a:solidFill>
              </a:rPr>
              <a:t>Graduated: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EE798D9-C24B-7B30-BD08-DC621608B697}"/>
              </a:ext>
            </a:extLst>
          </p:cNvPr>
          <p:cNvSpPr/>
          <p:nvPr/>
        </p:nvSpPr>
        <p:spPr>
          <a:xfrm>
            <a:off x="4885258" y="1346338"/>
            <a:ext cx="216000" cy="216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7AE3D-DAED-EE3C-5D7B-F273C8B9CE19}"/>
              </a:ext>
            </a:extLst>
          </p:cNvPr>
          <p:cNvSpPr/>
          <p:nvPr/>
        </p:nvSpPr>
        <p:spPr>
          <a:xfrm>
            <a:off x="4887081" y="3105464"/>
            <a:ext cx="216000" cy="216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90A7FE-B05A-B727-A4C9-4CB47B8D42E1}"/>
              </a:ext>
            </a:extLst>
          </p:cNvPr>
          <p:cNvSpPr/>
          <p:nvPr/>
        </p:nvSpPr>
        <p:spPr>
          <a:xfrm>
            <a:off x="4889110" y="4896940"/>
            <a:ext cx="216000" cy="216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8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1189-9634-F899-98DE-FA669C47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bg1"/>
                </a:solidFill>
              </a:rPr>
              <a:t>Resiliency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7E1A3-69E7-C99A-FA85-F659BDBC77A0}"/>
              </a:ext>
            </a:extLst>
          </p:cNvPr>
          <p:cNvSpPr txBox="1"/>
          <p:nvPr/>
        </p:nvSpPr>
        <p:spPr>
          <a:xfrm>
            <a:off x="652768" y="1137919"/>
            <a:ext cx="2676207" cy="4834800"/>
          </a:xfrm>
          <a:prstGeom prst="rect">
            <a:avLst/>
          </a:prstGeom>
          <a:solidFill>
            <a:srgbClr val="0F26AD"/>
          </a:solidFill>
        </p:spPr>
        <p:txBody>
          <a:bodyPr wrap="squar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IN" sz="1200" dirty="0" err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575D68-2E49-0329-E372-B22423FDC12A}"/>
              </a:ext>
            </a:extLst>
          </p:cNvPr>
          <p:cNvCxnSpPr/>
          <p:nvPr/>
        </p:nvCxnSpPr>
        <p:spPr>
          <a:xfrm>
            <a:off x="1039479" y="4171950"/>
            <a:ext cx="1849168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D44C9-6792-AFBC-ACE8-D69A3496FA2E}"/>
              </a:ext>
            </a:extLst>
          </p:cNvPr>
          <p:cNvSpPr txBox="1"/>
          <p:nvPr/>
        </p:nvSpPr>
        <p:spPr>
          <a:xfrm>
            <a:off x="1281699" y="4424790"/>
            <a:ext cx="1364733" cy="818686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600" dirty="0"/>
              <a:t>Defining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600" dirty="0"/>
              <a:t>and applying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600" dirty="0"/>
              <a:t>Fault tolerance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37668468-1895-E869-F481-6DEC01AAE83A}"/>
              </a:ext>
            </a:extLst>
          </p:cNvPr>
          <p:cNvSpPr txBox="1">
            <a:spLocks/>
          </p:cNvSpPr>
          <p:nvPr/>
        </p:nvSpPr>
        <p:spPr>
          <a:xfrm>
            <a:off x="3593432" y="1137919"/>
            <a:ext cx="7995001" cy="51177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Resiliency patterns can be applied across Dapr APIs</a:t>
            </a:r>
          </a:p>
          <a:p>
            <a:pPr lvl="1">
              <a:lnSpc>
                <a:spcPct val="200000"/>
              </a:lnSpc>
            </a:pPr>
            <a:r>
              <a:rPr lang="en-IN" dirty="0"/>
              <a:t>Timeout</a:t>
            </a:r>
          </a:p>
          <a:p>
            <a:pPr lvl="1">
              <a:lnSpc>
                <a:spcPct val="200000"/>
              </a:lnSpc>
            </a:pPr>
            <a:r>
              <a:rPr lang="en-IN" dirty="0"/>
              <a:t> Retries, </a:t>
            </a:r>
          </a:p>
          <a:p>
            <a:pPr lvl="1">
              <a:lnSpc>
                <a:spcPct val="200000"/>
              </a:lnSpc>
            </a:pPr>
            <a:r>
              <a:rPr lang="en-IN" dirty="0"/>
              <a:t>Circuit breakers</a:t>
            </a:r>
          </a:p>
          <a:p>
            <a:pPr>
              <a:lnSpc>
                <a:spcPct val="200000"/>
              </a:lnSpc>
            </a:pPr>
            <a:r>
              <a:rPr lang="en-US" dirty="0"/>
              <a:t>Declarative and decoupled from application code</a:t>
            </a:r>
            <a:endParaRPr lang="en-IN" dirty="0"/>
          </a:p>
          <a:p>
            <a:pPr>
              <a:lnSpc>
                <a:spcPct val="200000"/>
              </a:lnSpc>
            </a:pPr>
            <a:r>
              <a:rPr lang="en-IN" dirty="0"/>
              <a:t>Policies – constant, exponential</a:t>
            </a:r>
          </a:p>
          <a:p>
            <a:pPr>
              <a:lnSpc>
                <a:spcPct val="200000"/>
              </a:lnSpc>
            </a:pPr>
            <a:r>
              <a:rPr lang="en-IN" dirty="0"/>
              <a:t>Targets and Health Checks – App health checks, Dapr sidecar health checks</a:t>
            </a:r>
          </a:p>
        </p:txBody>
      </p:sp>
      <p:sp>
        <p:nvSpPr>
          <p:cNvPr id="21" name="Google Shape;1981;p10">
            <a:extLst>
              <a:ext uri="{FF2B5EF4-FFF2-40B4-BE49-F238E27FC236}">
                <a16:creationId xmlns:a16="http://schemas.microsoft.com/office/drawing/2014/main" id="{42F6690E-8E7B-9C40-9D02-18C4C1598CDC}"/>
              </a:ext>
            </a:extLst>
          </p:cNvPr>
          <p:cNvSpPr txBox="1"/>
          <p:nvPr/>
        </p:nvSpPr>
        <p:spPr>
          <a:xfrm>
            <a:off x="980783" y="3293729"/>
            <a:ext cx="19816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i="0" u="none" strike="noStrike" cap="none" dirty="0">
                <a:latin typeface="+mj-lt"/>
                <a:ea typeface="Space Grotesk"/>
                <a:cs typeface="Space Grotesk"/>
                <a:sym typeface="Space Grotesk"/>
              </a:rPr>
              <a:t>Resiliency</a:t>
            </a:r>
            <a:endParaRPr sz="2800" b="1" i="0" u="none" strike="noStrike" cap="none" dirty="0">
              <a:latin typeface="+mj-lt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" name="Google Shape;1978;p10">
            <a:extLst>
              <a:ext uri="{FF2B5EF4-FFF2-40B4-BE49-F238E27FC236}">
                <a16:creationId xmlns:a16="http://schemas.microsoft.com/office/drawing/2014/main" id="{170F3594-901B-8627-66B8-9EC97CCF38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715" t="17144" r="15715" b="17144"/>
          <a:stretch/>
        </p:blipFill>
        <p:spPr>
          <a:xfrm>
            <a:off x="1532063" y="2083712"/>
            <a:ext cx="864000" cy="8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54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6BB7-1D03-6896-5FC1-511F6ABF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Dapr Resiliency</a:t>
            </a:r>
          </a:p>
        </p:txBody>
      </p:sp>
      <p:pic>
        <p:nvPicPr>
          <p:cNvPr id="5122" name="Picture 2" descr="Diagram showing the resiliency applied to Dapr APIs">
            <a:extLst>
              <a:ext uri="{FF2B5EF4-FFF2-40B4-BE49-F238E27FC236}">
                <a16:creationId xmlns:a16="http://schemas.microsoft.com/office/drawing/2014/main" id="{175BACF3-8B97-BC29-FE71-470582BC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28" y="978312"/>
            <a:ext cx="8984894" cy="50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4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A35DA19-1D24-B243-8390-CD301380AE27}"/>
              </a:ext>
            </a:extLst>
          </p:cNvPr>
          <p:cNvGrpSpPr/>
          <p:nvPr/>
        </p:nvGrpSpPr>
        <p:grpSpPr>
          <a:xfrm>
            <a:off x="8969804" y="2881888"/>
            <a:ext cx="1665509" cy="1943091"/>
            <a:chOff x="7316373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6212F25-23AB-DF4C-B674-F54877BF1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31FF9-B85E-0648-9B8A-3E94F4C6AC35}"/>
                </a:ext>
              </a:extLst>
            </p:cNvPr>
            <p:cNvSpPr txBox="1"/>
            <p:nvPr/>
          </p:nvSpPr>
          <p:spPr>
            <a:xfrm>
              <a:off x="7586326" y="2512818"/>
              <a:ext cx="907244" cy="25881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02192"/>
                  </a:solidFill>
                  <a:latin typeface="+mj-lt"/>
                </a:rPr>
                <a:t>Service B</a:t>
              </a:r>
            </a:p>
          </p:txBody>
        </p:sp>
      </p:grpSp>
      <p:grpSp>
        <p:nvGrpSpPr>
          <p:cNvPr id="7" name="!!AppA">
            <a:extLst>
              <a:ext uri="{FF2B5EF4-FFF2-40B4-BE49-F238E27FC236}">
                <a16:creationId xmlns:a16="http://schemas.microsoft.com/office/drawing/2014/main" id="{1470F7F6-1041-8E4F-AE44-3C353B8E58E7}"/>
              </a:ext>
            </a:extLst>
          </p:cNvPr>
          <p:cNvGrpSpPr/>
          <p:nvPr/>
        </p:nvGrpSpPr>
        <p:grpSpPr>
          <a:xfrm>
            <a:off x="1524748" y="2882241"/>
            <a:ext cx="1666465" cy="1944207"/>
            <a:chOff x="3444424" y="1954650"/>
            <a:chExt cx="1400542" cy="163396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4E56E13-C31A-CB4E-8619-A98E7CE2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4C035E-DBE4-E04B-93FB-3C3A390AC945}"/>
                </a:ext>
              </a:extLst>
            </p:cNvPr>
            <p:cNvSpPr txBox="1"/>
            <p:nvPr/>
          </p:nvSpPr>
          <p:spPr>
            <a:xfrm>
              <a:off x="3571708" y="2570227"/>
              <a:ext cx="918850" cy="25866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en-US" sz="2000" dirty="0">
                  <a:latin typeface="+mj-lt"/>
                </a:rPr>
                <a:t>Service A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D13EA4-2CEE-8244-8739-4944642B5CF6}"/>
              </a:ext>
            </a:extLst>
          </p:cNvPr>
          <p:cNvCxnSpPr>
            <a:cxnSpLocks/>
          </p:cNvCxnSpPr>
          <p:nvPr/>
        </p:nvCxnSpPr>
        <p:spPr>
          <a:xfrm>
            <a:off x="3191212" y="3685006"/>
            <a:ext cx="719632" cy="324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8DFF341-9E39-C24E-9D7B-F782CD4CB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0844" y="3365601"/>
            <a:ext cx="843400" cy="983967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A4335B-A5FA-9847-9A85-8BE036631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6771" y="3361449"/>
            <a:ext cx="843400" cy="983967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17C1D0-E2AB-964A-8631-AD17C1058E9E}"/>
              </a:ext>
            </a:extLst>
          </p:cNvPr>
          <p:cNvCxnSpPr>
            <a:cxnSpLocks/>
          </p:cNvCxnSpPr>
          <p:nvPr/>
        </p:nvCxnSpPr>
        <p:spPr>
          <a:xfrm>
            <a:off x="8250171" y="3685006"/>
            <a:ext cx="719632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D7191D-0E22-5C48-86CA-F1A2A8FFDE17}"/>
              </a:ext>
            </a:extLst>
          </p:cNvPr>
          <p:cNvCxnSpPr>
            <a:cxnSpLocks/>
          </p:cNvCxnSpPr>
          <p:nvPr/>
        </p:nvCxnSpPr>
        <p:spPr>
          <a:xfrm flipH="1" flipV="1">
            <a:off x="8250171" y="3963502"/>
            <a:ext cx="719632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D44B3E-7F1C-7048-85EA-638C42B561D4}"/>
              </a:ext>
            </a:extLst>
          </p:cNvPr>
          <p:cNvCxnSpPr>
            <a:cxnSpLocks/>
          </p:cNvCxnSpPr>
          <p:nvPr/>
        </p:nvCxnSpPr>
        <p:spPr>
          <a:xfrm flipH="1" flipV="1">
            <a:off x="3191212" y="3963502"/>
            <a:ext cx="719632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E2BACD-4D03-FD46-B5CC-EA6942B83D99}"/>
              </a:ext>
            </a:extLst>
          </p:cNvPr>
          <p:cNvCxnSpPr>
            <a:cxnSpLocks/>
          </p:cNvCxnSpPr>
          <p:nvPr/>
        </p:nvCxnSpPr>
        <p:spPr>
          <a:xfrm>
            <a:off x="4754245" y="3685005"/>
            <a:ext cx="2652527" cy="324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229636-F862-2446-A4F4-B1C64E651CBB}"/>
              </a:ext>
            </a:extLst>
          </p:cNvPr>
          <p:cNvCxnSpPr>
            <a:cxnSpLocks/>
          </p:cNvCxnSpPr>
          <p:nvPr/>
        </p:nvCxnSpPr>
        <p:spPr>
          <a:xfrm flipH="1" flipV="1">
            <a:off x="4754245" y="3963501"/>
            <a:ext cx="265252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E523BA71-95C9-3A43-B671-44B88F9F1CC7}"/>
              </a:ext>
            </a:extLst>
          </p:cNvPr>
          <p:cNvSpPr/>
          <p:nvPr/>
        </p:nvSpPr>
        <p:spPr bwMode="auto">
          <a:xfrm>
            <a:off x="4529262" y="2124109"/>
            <a:ext cx="3229628" cy="932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Segoe UI Semibold"/>
              </a:rPr>
              <a:t>1 </a:t>
            </a:r>
            <a:endParaRPr lang="en-US" sz="240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C3D76-C52A-D940-853B-5584D8B97652}"/>
              </a:ext>
            </a:extLst>
          </p:cNvPr>
          <p:cNvSpPr txBox="1"/>
          <p:nvPr/>
        </p:nvSpPr>
        <p:spPr>
          <a:xfrm>
            <a:off x="4892112" y="2336352"/>
            <a:ext cx="2653195" cy="5078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100" dirty="0">
                <a:solidFill>
                  <a:srgbClr val="202192"/>
                </a:solidFill>
                <a:latin typeface="+mj-lt"/>
              </a:rPr>
              <a:t>The built-in service invocation retries are always performed with a backoff interval of 1 second up to a threshold of 3 times </a:t>
            </a: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25EE9E7E-C093-2445-97F7-F9C834D582A5}"/>
              </a:ext>
            </a:extLst>
          </p:cNvPr>
          <p:cNvSpPr/>
          <p:nvPr/>
        </p:nvSpPr>
        <p:spPr>
          <a:xfrm>
            <a:off x="5832239" y="3377689"/>
            <a:ext cx="533874" cy="62474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endParaRPr lang="en-US"/>
          </a:p>
        </p:txBody>
      </p:sp>
      <p:sp>
        <p:nvSpPr>
          <p:cNvPr id="76" name="Rounded Rectangle 5">
            <a:extLst>
              <a:ext uri="{FF2B5EF4-FFF2-40B4-BE49-F238E27FC236}">
                <a16:creationId xmlns:a16="http://schemas.microsoft.com/office/drawing/2014/main" id="{708B9F96-9A2A-9546-88E8-41B867483647}"/>
              </a:ext>
            </a:extLst>
          </p:cNvPr>
          <p:cNvSpPr/>
          <p:nvPr/>
        </p:nvSpPr>
        <p:spPr bwMode="auto">
          <a:xfrm>
            <a:off x="4529263" y="4650437"/>
            <a:ext cx="3139825" cy="932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Segoe UI Semibold"/>
              </a:rPr>
              <a:t>1 </a:t>
            </a:r>
            <a:endParaRPr lang="en-US" sz="240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299F2A-DB5F-1F4B-94EC-631D346047E6}"/>
              </a:ext>
            </a:extLst>
          </p:cNvPr>
          <p:cNvSpPr txBox="1"/>
          <p:nvPr/>
        </p:nvSpPr>
        <p:spPr>
          <a:xfrm>
            <a:off x="4910779" y="4778041"/>
            <a:ext cx="2376791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Additionally, service invocation resiliency polices for `retries`, `timeouts and `circuit breakers` can be applied</a:t>
            </a: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F8347BF8-6707-5341-9A6C-776E20613A6E}"/>
              </a:ext>
            </a:extLst>
          </p:cNvPr>
          <p:cNvSpPr txBox="1">
            <a:spLocks/>
          </p:cNvSpPr>
          <p:nvPr/>
        </p:nvSpPr>
        <p:spPr>
          <a:xfrm>
            <a:off x="591438" y="457200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Service invocation resiliency policies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47419-ABA9-B798-3C7D-47512F2B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Invocation resiliency policies</a:t>
            </a:r>
          </a:p>
        </p:txBody>
      </p:sp>
    </p:spTree>
    <p:extLst>
      <p:ext uri="{BB962C8B-B14F-4D97-AF65-F5344CB8AC3E}">
        <p14:creationId xmlns:p14="http://schemas.microsoft.com/office/powerpoint/2010/main" val="1963066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60A4E2-65EE-FE4F-8A84-88A7566EE12F}"/>
              </a:ext>
            </a:extLst>
          </p:cNvPr>
          <p:cNvSpPr txBox="1">
            <a:spLocks/>
          </p:cNvSpPr>
          <p:nvPr/>
        </p:nvSpPr>
        <p:spPr>
          <a:xfrm>
            <a:off x="589915" y="466116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Resiliency in Pub/Sub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35DA19-1D24-B243-8390-CD301380AE27}"/>
              </a:ext>
            </a:extLst>
          </p:cNvPr>
          <p:cNvGrpSpPr/>
          <p:nvPr/>
        </p:nvGrpSpPr>
        <p:grpSpPr>
          <a:xfrm>
            <a:off x="9635613" y="2505318"/>
            <a:ext cx="1665509" cy="1943091"/>
            <a:chOff x="7316373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6212F25-23AB-DF4C-B674-F54877BF1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31FF9-B85E-0648-9B8A-3E94F4C6AC35}"/>
                </a:ext>
              </a:extLst>
            </p:cNvPr>
            <p:cNvSpPr txBox="1"/>
            <p:nvPr/>
          </p:nvSpPr>
          <p:spPr>
            <a:xfrm>
              <a:off x="7542869" y="2648381"/>
              <a:ext cx="907244" cy="2588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02192"/>
                  </a:solidFill>
                  <a:latin typeface="+mj-lt"/>
                </a:rPr>
                <a:t>Service B</a:t>
              </a:r>
            </a:p>
          </p:txBody>
        </p:sp>
      </p:grpSp>
      <p:grpSp>
        <p:nvGrpSpPr>
          <p:cNvPr id="7" name="!!AppA">
            <a:extLst>
              <a:ext uri="{FF2B5EF4-FFF2-40B4-BE49-F238E27FC236}">
                <a16:creationId xmlns:a16="http://schemas.microsoft.com/office/drawing/2014/main" id="{1470F7F6-1041-8E4F-AE44-3C353B8E58E7}"/>
              </a:ext>
            </a:extLst>
          </p:cNvPr>
          <p:cNvGrpSpPr/>
          <p:nvPr/>
        </p:nvGrpSpPr>
        <p:grpSpPr>
          <a:xfrm>
            <a:off x="691589" y="2505318"/>
            <a:ext cx="1666465" cy="1944207"/>
            <a:chOff x="3444424" y="1954650"/>
            <a:chExt cx="1400542" cy="163396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4E56E13-C31A-CB4E-8619-A98E7CE2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4C035E-DBE4-E04B-93FB-3C3A390AC945}"/>
                </a:ext>
              </a:extLst>
            </p:cNvPr>
            <p:cNvSpPr txBox="1"/>
            <p:nvPr/>
          </p:nvSpPr>
          <p:spPr>
            <a:xfrm>
              <a:off x="3642190" y="2604706"/>
              <a:ext cx="918850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Service A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D13EA4-2CEE-8244-8739-4944642B5CF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358054" y="3477421"/>
            <a:ext cx="934093" cy="6763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8DFF341-9E39-C24E-9D7B-F782CD4CB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2146" y="2992200"/>
            <a:ext cx="843400" cy="983967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A4335B-A5FA-9847-9A85-8BE036631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5706" y="3026279"/>
            <a:ext cx="843400" cy="983967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C210AA5-DA0F-104F-B923-3A7BAA62D35B}"/>
              </a:ext>
            </a:extLst>
          </p:cNvPr>
          <p:cNvGrpSpPr/>
          <p:nvPr/>
        </p:nvGrpSpPr>
        <p:grpSpPr>
          <a:xfrm>
            <a:off x="4804414" y="2992197"/>
            <a:ext cx="2593058" cy="1182030"/>
            <a:chOff x="3005373" y="5095170"/>
            <a:chExt cx="1086018" cy="49505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0B9564D-F360-CF4F-831B-389980FF0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49623" y="5095170"/>
              <a:ext cx="640375" cy="32552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08D871-14BF-7442-850C-B5E2B177100A}"/>
                </a:ext>
              </a:extLst>
            </p:cNvPr>
            <p:cNvSpPr txBox="1"/>
            <p:nvPr/>
          </p:nvSpPr>
          <p:spPr>
            <a:xfrm>
              <a:off x="3005373" y="5512884"/>
              <a:ext cx="1086018" cy="773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000000"/>
                  </a:solidFill>
                  <a:latin typeface="Segoe UI Semibold"/>
                </a:rPr>
                <a:t>Pub/sub queue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DD7934-28DD-D941-B721-48C55CE822CC}"/>
              </a:ext>
            </a:extLst>
          </p:cNvPr>
          <p:cNvCxnSpPr>
            <a:cxnSpLocks/>
          </p:cNvCxnSpPr>
          <p:nvPr/>
        </p:nvCxnSpPr>
        <p:spPr>
          <a:xfrm>
            <a:off x="4135547" y="3511500"/>
            <a:ext cx="1106619" cy="6763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28C499-05F1-6840-B443-78CFB22CBEE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7206" y="3515888"/>
            <a:ext cx="848501" cy="2374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D72D44-CEAD-6046-B023-B26F3F44F51A}"/>
              </a:ext>
            </a:extLst>
          </p:cNvPr>
          <p:cNvCxnSpPr>
            <a:cxnSpLocks/>
          </p:cNvCxnSpPr>
          <p:nvPr/>
        </p:nvCxnSpPr>
        <p:spPr>
          <a:xfrm>
            <a:off x="8644368" y="3522650"/>
            <a:ext cx="991244" cy="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ultiply 45">
            <a:extLst>
              <a:ext uri="{FF2B5EF4-FFF2-40B4-BE49-F238E27FC236}">
                <a16:creationId xmlns:a16="http://schemas.microsoft.com/office/drawing/2014/main" id="{4E8EF7E4-86D6-E64E-A316-A6A86863FF21}"/>
              </a:ext>
            </a:extLst>
          </p:cNvPr>
          <p:cNvSpPr/>
          <p:nvPr/>
        </p:nvSpPr>
        <p:spPr>
          <a:xfrm>
            <a:off x="4378048" y="3207584"/>
            <a:ext cx="533874" cy="62474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25EE9E7E-C093-2445-97F7-F9C834D582A5}"/>
              </a:ext>
            </a:extLst>
          </p:cNvPr>
          <p:cNvSpPr/>
          <p:nvPr/>
        </p:nvSpPr>
        <p:spPr>
          <a:xfrm>
            <a:off x="8839195" y="3216074"/>
            <a:ext cx="533874" cy="62474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B07E25-A833-0D40-B6A6-C6A8866EBF77}"/>
              </a:ext>
            </a:extLst>
          </p:cNvPr>
          <p:cNvSpPr txBox="1"/>
          <p:nvPr/>
        </p:nvSpPr>
        <p:spPr>
          <a:xfrm>
            <a:off x="8737060" y="3764986"/>
            <a:ext cx="73814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Inbound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99CED4-5582-914E-908A-0E4A104671D1}"/>
              </a:ext>
            </a:extLst>
          </p:cNvPr>
          <p:cNvSpPr txBox="1"/>
          <p:nvPr/>
        </p:nvSpPr>
        <p:spPr>
          <a:xfrm>
            <a:off x="4054997" y="3764986"/>
            <a:ext cx="1179977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Outbound</a:t>
            </a:r>
          </a:p>
        </p:txBody>
      </p:sp>
      <p:sp>
        <p:nvSpPr>
          <p:cNvPr id="64" name="Rounded Rectangle 5">
            <a:extLst>
              <a:ext uri="{FF2B5EF4-FFF2-40B4-BE49-F238E27FC236}">
                <a16:creationId xmlns:a16="http://schemas.microsoft.com/office/drawing/2014/main" id="{D9EE8A03-7782-E849-9E20-B38D4B139BE1}"/>
              </a:ext>
            </a:extLst>
          </p:cNvPr>
          <p:cNvSpPr/>
          <p:nvPr/>
        </p:nvSpPr>
        <p:spPr bwMode="auto">
          <a:xfrm>
            <a:off x="2143934" y="1716706"/>
            <a:ext cx="3139825" cy="932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egoe UI Semibold"/>
              </a:rPr>
              <a:t>1 </a:t>
            </a:r>
            <a:endParaRPr lang="en-US" sz="2400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A2D4D9-91AA-7541-8B17-EA3FBB2F5A96}"/>
              </a:ext>
            </a:extLst>
          </p:cNvPr>
          <p:cNvSpPr txBox="1"/>
          <p:nvPr/>
        </p:nvSpPr>
        <p:spPr>
          <a:xfrm>
            <a:off x="2637140" y="1760644"/>
            <a:ext cx="2007844" cy="8463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Outbound component resiliency policies for `retries`, `timeouts and `circuit breakers` can be applied to message publishing</a:t>
            </a:r>
          </a:p>
        </p:txBody>
      </p:sp>
      <p:sp>
        <p:nvSpPr>
          <p:cNvPr id="65" name="Rounded Rectangle 5">
            <a:extLst>
              <a:ext uri="{FF2B5EF4-FFF2-40B4-BE49-F238E27FC236}">
                <a16:creationId xmlns:a16="http://schemas.microsoft.com/office/drawing/2014/main" id="{30CDB9A7-8C44-2E4B-9D28-010BD6C683F7}"/>
              </a:ext>
            </a:extLst>
          </p:cNvPr>
          <p:cNvSpPr/>
          <p:nvPr/>
        </p:nvSpPr>
        <p:spPr bwMode="auto">
          <a:xfrm>
            <a:off x="6495788" y="1721549"/>
            <a:ext cx="3139825" cy="932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egoe UI Semibold"/>
              </a:rPr>
              <a:t>1 </a:t>
            </a:r>
            <a:endParaRPr lang="en-US" sz="2400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F35C1C-95BE-2846-AAFC-4D00A666FB77}"/>
              </a:ext>
            </a:extLst>
          </p:cNvPr>
          <p:cNvSpPr txBox="1"/>
          <p:nvPr/>
        </p:nvSpPr>
        <p:spPr>
          <a:xfrm>
            <a:off x="6852344" y="1754390"/>
            <a:ext cx="2410682" cy="8463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Inbound component resiliency polices for `retries`, `timeouts and `circuit </a:t>
            </a:r>
            <a:r>
              <a:rPr lang="en-US" sz="1100">
                <a:solidFill>
                  <a:srgbClr val="202192"/>
                </a:solidFill>
                <a:latin typeface="+mj-lt"/>
              </a:rPr>
              <a:t>breakers</a:t>
            </a:r>
            <a:r>
              <a:rPr lang="en-US" sz="1100" dirty="0">
                <a:solidFill>
                  <a:srgbClr val="202192"/>
                </a:solidFill>
                <a:latin typeface="+mj-lt"/>
              </a:rPr>
              <a:t>` policies can be applied to subscriptions when delivering messages</a:t>
            </a:r>
          </a:p>
        </p:txBody>
      </p:sp>
      <p:sp>
        <p:nvSpPr>
          <p:cNvPr id="67" name="Rounded Rectangle 5">
            <a:extLst>
              <a:ext uri="{FF2B5EF4-FFF2-40B4-BE49-F238E27FC236}">
                <a16:creationId xmlns:a16="http://schemas.microsoft.com/office/drawing/2014/main" id="{C9096690-C273-0841-9296-045417A1DC99}"/>
              </a:ext>
            </a:extLst>
          </p:cNvPr>
          <p:cNvSpPr/>
          <p:nvPr/>
        </p:nvSpPr>
        <p:spPr bwMode="auto">
          <a:xfrm>
            <a:off x="4529263" y="4449525"/>
            <a:ext cx="3139825" cy="115697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egoe UI Semibold"/>
              </a:rPr>
              <a:t>1 </a:t>
            </a:r>
            <a:endParaRPr lang="en-US" sz="2400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B774DA-AD0B-3143-BA70-CD25074F20BA}"/>
              </a:ext>
            </a:extLst>
          </p:cNvPr>
          <p:cNvSpPr txBox="1"/>
          <p:nvPr/>
        </p:nvSpPr>
        <p:spPr>
          <a:xfrm>
            <a:off x="4605899" y="4558651"/>
            <a:ext cx="29865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Additionally, many pub/sub components have `retry` capabilities built-in. The policies are configured on a per component basis.</a:t>
            </a:r>
            <a:br>
              <a:rPr lang="en-US" sz="1100" dirty="0">
                <a:solidFill>
                  <a:srgbClr val="202192"/>
                </a:solidFill>
                <a:latin typeface="+mj-lt"/>
              </a:rPr>
            </a:br>
            <a:br>
              <a:rPr lang="en-US" sz="1100" dirty="0">
                <a:solidFill>
                  <a:srgbClr val="202192"/>
                </a:solidFill>
                <a:latin typeface="+mj-lt"/>
              </a:rPr>
            </a:br>
            <a:r>
              <a:rPr lang="en-US" sz="1100" dirty="0">
                <a:solidFill>
                  <a:srgbClr val="202192"/>
                </a:solidFill>
                <a:latin typeface="+mj-lt"/>
              </a:rPr>
              <a:t>For example, Kafka, RabbitMQ  and Redis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82F6E-624A-E727-05AE-65B16B3C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in Pub/Sub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19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60A4E2-65EE-FE4F-8A84-88A7566EE12F}"/>
              </a:ext>
            </a:extLst>
          </p:cNvPr>
          <p:cNvSpPr txBox="1">
            <a:spLocks/>
          </p:cNvSpPr>
          <p:nvPr/>
        </p:nvSpPr>
        <p:spPr>
          <a:xfrm>
            <a:off x="591438" y="457200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7" name="!!AppA">
            <a:extLst>
              <a:ext uri="{FF2B5EF4-FFF2-40B4-BE49-F238E27FC236}">
                <a16:creationId xmlns:a16="http://schemas.microsoft.com/office/drawing/2014/main" id="{1470F7F6-1041-8E4F-AE44-3C353B8E58E7}"/>
              </a:ext>
            </a:extLst>
          </p:cNvPr>
          <p:cNvGrpSpPr/>
          <p:nvPr/>
        </p:nvGrpSpPr>
        <p:grpSpPr>
          <a:xfrm>
            <a:off x="2113772" y="2725291"/>
            <a:ext cx="1666465" cy="1944207"/>
            <a:chOff x="3444424" y="1954650"/>
            <a:chExt cx="1400542" cy="163396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4E56E13-C31A-CB4E-8619-A98E7CE2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4C035E-DBE4-E04B-93FB-3C3A390AC945}"/>
                </a:ext>
              </a:extLst>
            </p:cNvPr>
            <p:cNvSpPr txBox="1"/>
            <p:nvPr/>
          </p:nvSpPr>
          <p:spPr>
            <a:xfrm>
              <a:off x="3642190" y="2604706"/>
              <a:ext cx="918850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Service A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D13EA4-2CEE-8244-8739-4944642B5CF6}"/>
              </a:ext>
            </a:extLst>
          </p:cNvPr>
          <p:cNvCxnSpPr>
            <a:cxnSpLocks/>
          </p:cNvCxnSpPr>
          <p:nvPr/>
        </p:nvCxnSpPr>
        <p:spPr>
          <a:xfrm>
            <a:off x="3755849" y="3704156"/>
            <a:ext cx="719632" cy="324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8DFF341-9E39-C24E-9D7B-F782CD4CB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868" y="3208651"/>
            <a:ext cx="843400" cy="983967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E2BACD-4D03-FD46-B5CC-EA6942B83D9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343269" y="3700634"/>
            <a:ext cx="3035285" cy="67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y 13">
            <a:extLst>
              <a:ext uri="{FF2B5EF4-FFF2-40B4-BE49-F238E27FC236}">
                <a16:creationId xmlns:a16="http://schemas.microsoft.com/office/drawing/2014/main" id="{FB9A1814-765E-B541-B16C-0E2DBE0A01CE}"/>
              </a:ext>
            </a:extLst>
          </p:cNvPr>
          <p:cNvSpPr/>
          <p:nvPr/>
        </p:nvSpPr>
        <p:spPr>
          <a:xfrm>
            <a:off x="6426692" y="3395671"/>
            <a:ext cx="533874" cy="62474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02B15D-3A4B-DD41-ABE8-1F2712A6A37E}"/>
              </a:ext>
            </a:extLst>
          </p:cNvPr>
          <p:cNvSpPr txBox="1"/>
          <p:nvPr/>
        </p:nvSpPr>
        <p:spPr>
          <a:xfrm>
            <a:off x="5343269" y="3498774"/>
            <a:ext cx="1179977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Outbound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3A54E1-64AD-DA49-8C3F-481905E41572}"/>
              </a:ext>
            </a:extLst>
          </p:cNvPr>
          <p:cNvSpPr/>
          <p:nvPr/>
        </p:nvSpPr>
        <p:spPr bwMode="auto">
          <a:xfrm>
            <a:off x="8418116" y="2965873"/>
            <a:ext cx="1463040" cy="1463040"/>
          </a:xfrm>
          <a:prstGeom prst="ellipse">
            <a:avLst/>
          </a:prstGeom>
          <a:solidFill>
            <a:schemeClr val="tx1"/>
          </a:solidFill>
          <a:ln w="10795" cap="flat" cmpd="sng" algn="ctr">
            <a:noFill/>
            <a:prstDash val="solid"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1A1A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E85940-432E-8146-8E61-8B7ABFCEC94C}"/>
              </a:ext>
            </a:extLst>
          </p:cNvPr>
          <p:cNvSpPr txBox="1"/>
          <p:nvPr/>
        </p:nvSpPr>
        <p:spPr>
          <a:xfrm>
            <a:off x="8418116" y="3493293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2092"/>
                </a:solidFill>
              </a:rPr>
              <a:t>Component</a:t>
            </a:r>
          </a:p>
        </p:txBody>
      </p:sp>
      <p:sp>
        <p:nvSpPr>
          <p:cNvPr id="80" name="Rounded Rectangle 5">
            <a:extLst>
              <a:ext uri="{FF2B5EF4-FFF2-40B4-BE49-F238E27FC236}">
                <a16:creationId xmlns:a16="http://schemas.microsoft.com/office/drawing/2014/main" id="{1378BDAF-CBD7-634F-945E-41913D135215}"/>
              </a:ext>
            </a:extLst>
          </p:cNvPr>
          <p:cNvSpPr/>
          <p:nvPr/>
        </p:nvSpPr>
        <p:spPr bwMode="auto">
          <a:xfrm>
            <a:off x="4323156" y="1751338"/>
            <a:ext cx="3139825" cy="932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egoe UI Semibold"/>
              </a:rPr>
              <a:t>1 </a:t>
            </a:r>
            <a:endParaRPr lang="en-US" sz="2400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299F2A-DB5F-1F4B-94EC-631D346047E6}"/>
              </a:ext>
            </a:extLst>
          </p:cNvPr>
          <p:cNvSpPr txBox="1"/>
          <p:nvPr/>
        </p:nvSpPr>
        <p:spPr>
          <a:xfrm>
            <a:off x="4651310" y="1794303"/>
            <a:ext cx="2563893" cy="8463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Component resiliency polices for `retries`, `timeouts and `circuit breakers` can be applied to outbound component calls. For example, calls to persist state</a:t>
            </a:r>
          </a:p>
        </p:txBody>
      </p:sp>
      <p:sp>
        <p:nvSpPr>
          <p:cNvPr id="81" name="Rounded Rectangle 5">
            <a:extLst>
              <a:ext uri="{FF2B5EF4-FFF2-40B4-BE49-F238E27FC236}">
                <a16:creationId xmlns:a16="http://schemas.microsoft.com/office/drawing/2014/main" id="{E5391448-73BD-AA4E-937E-FE33C971F9E0}"/>
              </a:ext>
            </a:extLst>
          </p:cNvPr>
          <p:cNvSpPr/>
          <p:nvPr/>
        </p:nvSpPr>
        <p:spPr bwMode="auto">
          <a:xfrm>
            <a:off x="7579724" y="4669498"/>
            <a:ext cx="3139825" cy="106417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egoe UI Semibold"/>
              </a:rPr>
              <a:t>1 </a:t>
            </a:r>
            <a:endParaRPr lang="en-US" sz="2400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6634B3-889C-2E44-B632-2E7C63B0AFCC}"/>
              </a:ext>
            </a:extLst>
          </p:cNvPr>
          <p:cNvSpPr txBox="1"/>
          <p:nvPr/>
        </p:nvSpPr>
        <p:spPr>
          <a:xfrm>
            <a:off x="7683615" y="4778391"/>
            <a:ext cx="2932041" cy="8463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Additionally, some components have `retry` capabilities built-in. The policies are configured on a per component basis.</a:t>
            </a:r>
            <a:br>
              <a:rPr lang="en-US" sz="1100" dirty="0">
                <a:solidFill>
                  <a:srgbClr val="202192"/>
                </a:solidFill>
                <a:latin typeface="+mj-lt"/>
              </a:rPr>
            </a:br>
            <a:br>
              <a:rPr lang="en-US" sz="1100" dirty="0">
                <a:solidFill>
                  <a:srgbClr val="202192"/>
                </a:solidFill>
                <a:latin typeface="+mj-lt"/>
              </a:rPr>
            </a:br>
            <a:r>
              <a:rPr lang="en-US" sz="1100" dirty="0">
                <a:solidFill>
                  <a:srgbClr val="202192"/>
                </a:solidFill>
                <a:latin typeface="+mj-lt"/>
              </a:rPr>
              <a:t>For example, Redis state store, RabbitMQ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E772D0-9DC3-344F-6FD7-6A2B2693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Outbound component resiliency policies</a:t>
            </a:r>
            <a:br>
              <a:rPr lang="en-US" dirty="0">
                <a:solidFill>
                  <a:schemeClr val="bg2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38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60A4E2-65EE-FE4F-8A84-88A7566EE12F}"/>
              </a:ext>
            </a:extLst>
          </p:cNvPr>
          <p:cNvSpPr txBox="1">
            <a:spLocks/>
          </p:cNvSpPr>
          <p:nvPr/>
        </p:nvSpPr>
        <p:spPr>
          <a:xfrm>
            <a:off x="591438" y="457200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7" name="!!AppA">
            <a:extLst>
              <a:ext uri="{FF2B5EF4-FFF2-40B4-BE49-F238E27FC236}">
                <a16:creationId xmlns:a16="http://schemas.microsoft.com/office/drawing/2014/main" id="{1470F7F6-1041-8E4F-AE44-3C353B8E58E7}"/>
              </a:ext>
            </a:extLst>
          </p:cNvPr>
          <p:cNvGrpSpPr/>
          <p:nvPr/>
        </p:nvGrpSpPr>
        <p:grpSpPr>
          <a:xfrm>
            <a:off x="2113772" y="2725291"/>
            <a:ext cx="1666465" cy="1944207"/>
            <a:chOff x="3444424" y="1954650"/>
            <a:chExt cx="1400542" cy="163396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4E56E13-C31A-CB4E-8619-A98E7CE2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4C035E-DBE4-E04B-93FB-3C3A390AC945}"/>
                </a:ext>
              </a:extLst>
            </p:cNvPr>
            <p:cNvSpPr txBox="1"/>
            <p:nvPr/>
          </p:nvSpPr>
          <p:spPr>
            <a:xfrm>
              <a:off x="3643428" y="2604706"/>
              <a:ext cx="916370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Checkout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E8DFF341-9E39-C24E-9D7B-F782CD4CB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8837" y="3216727"/>
            <a:ext cx="843400" cy="983967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C02B15D-3A4B-DD41-ABE8-1F2712A6A37E}"/>
              </a:ext>
            </a:extLst>
          </p:cNvPr>
          <p:cNvSpPr txBox="1"/>
          <p:nvPr/>
        </p:nvSpPr>
        <p:spPr>
          <a:xfrm>
            <a:off x="4920324" y="3500118"/>
            <a:ext cx="73814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Inbound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295FD2-676B-D440-9D2A-63E6820B1CFC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6592237" y="3708710"/>
            <a:ext cx="1776846" cy="0"/>
          </a:xfrm>
          <a:prstGeom prst="straightConnector1">
            <a:avLst/>
          </a:prstGeom>
          <a:ln w="28575">
            <a:solidFill>
              <a:srgbClr val="1F20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39D2FA-59BA-4E42-B5C2-0C02B79B09D6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 flipV="1">
            <a:off x="3780237" y="3697394"/>
            <a:ext cx="1968601" cy="11316"/>
          </a:xfrm>
          <a:prstGeom prst="straightConnector1">
            <a:avLst/>
          </a:prstGeom>
          <a:ln w="28575">
            <a:solidFill>
              <a:srgbClr val="1F20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y 13">
            <a:extLst>
              <a:ext uri="{FF2B5EF4-FFF2-40B4-BE49-F238E27FC236}">
                <a16:creationId xmlns:a16="http://schemas.microsoft.com/office/drawing/2014/main" id="{FB9A1814-765E-B541-B16C-0E2DBE0A01CE}"/>
              </a:ext>
            </a:extLst>
          </p:cNvPr>
          <p:cNvSpPr/>
          <p:nvPr/>
        </p:nvSpPr>
        <p:spPr>
          <a:xfrm>
            <a:off x="4452415" y="3396337"/>
            <a:ext cx="533874" cy="62474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C02DE0-436C-1B46-82AC-121A76E90FAC}"/>
              </a:ext>
            </a:extLst>
          </p:cNvPr>
          <p:cNvSpPr/>
          <p:nvPr/>
        </p:nvSpPr>
        <p:spPr bwMode="auto">
          <a:xfrm>
            <a:off x="8418116" y="2965873"/>
            <a:ext cx="1463040" cy="1463040"/>
          </a:xfrm>
          <a:prstGeom prst="ellipse">
            <a:avLst/>
          </a:prstGeom>
          <a:solidFill>
            <a:schemeClr val="tx1"/>
          </a:solidFill>
          <a:ln w="10795" cap="flat" cmpd="sng" algn="ctr">
            <a:noFill/>
            <a:prstDash val="solid"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1A1A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2439C4-1DD2-D142-BCB4-52E005011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4271" y="3373530"/>
            <a:ext cx="810730" cy="6477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62C8BB5-D39A-184C-B5E3-B171924C50AF}"/>
              </a:ext>
            </a:extLst>
          </p:cNvPr>
          <p:cNvSpPr txBox="1"/>
          <p:nvPr/>
        </p:nvSpPr>
        <p:spPr>
          <a:xfrm>
            <a:off x="8618773" y="4500220"/>
            <a:ext cx="1061726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Cron Input Binding</a:t>
            </a:r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CE6F63F9-4CAC-D04D-905F-BC26ECBF3665}"/>
              </a:ext>
            </a:extLst>
          </p:cNvPr>
          <p:cNvSpPr/>
          <p:nvPr/>
        </p:nvSpPr>
        <p:spPr bwMode="auto">
          <a:xfrm>
            <a:off x="4323156" y="1751338"/>
            <a:ext cx="3139825" cy="932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egoe UI Semibold"/>
              </a:rPr>
              <a:t>1 </a:t>
            </a:r>
            <a:endParaRPr lang="en-US" sz="2400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9CC8B2-AF94-FC40-87A2-BB8EE6C42B1D}"/>
              </a:ext>
            </a:extLst>
          </p:cNvPr>
          <p:cNvSpPr txBox="1"/>
          <p:nvPr/>
        </p:nvSpPr>
        <p:spPr>
          <a:xfrm>
            <a:off x="4535183" y="1884290"/>
            <a:ext cx="2715769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202192"/>
                </a:solidFill>
                <a:latin typeface="+mj-lt"/>
              </a:rPr>
              <a:t>Resiliency polices for `retries`, `timeouts and `circuit breakers` can be applied to inbound component calls. For </a:t>
            </a:r>
            <a:r>
              <a:rPr lang="en-US" sz="1100">
                <a:solidFill>
                  <a:srgbClr val="202192"/>
                </a:solidFill>
                <a:latin typeface="+mj-lt"/>
              </a:rPr>
              <a:t>example, pub</a:t>
            </a:r>
            <a:r>
              <a:rPr lang="en-US" sz="1100" dirty="0">
                <a:solidFill>
                  <a:srgbClr val="202192"/>
                </a:solidFill>
                <a:latin typeface="+mj-lt"/>
              </a:rPr>
              <a:t>/sub subscriptions and input bindings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19A6B-7B71-6C5D-C855-3C678033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component resiliency policies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78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D66B30-4D95-B52A-87D5-9DFCD2B7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EF8C78-5A73-9FA9-F18E-380CFED1E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93432" y="1137919"/>
            <a:ext cx="7995001" cy="4834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Encrypted data and communication using </a:t>
            </a:r>
            <a:r>
              <a:rPr lang="en-IN" dirty="0" err="1"/>
              <a:t>mTLS</a:t>
            </a:r>
            <a:endParaRPr lang="en-IN" dirty="0"/>
          </a:p>
          <a:p>
            <a:pPr>
              <a:lnSpc>
                <a:spcPct val="200000"/>
              </a:lnSpc>
            </a:pPr>
            <a:r>
              <a:rPr lang="en-IN" dirty="0"/>
              <a:t>Access policies(Endpoint allow, deny ACLs)</a:t>
            </a:r>
          </a:p>
          <a:p>
            <a:pPr>
              <a:lnSpc>
                <a:spcPct val="200000"/>
              </a:lnSpc>
            </a:pPr>
            <a:r>
              <a:rPr lang="en-IN" dirty="0"/>
              <a:t>Pub/Sub topic access policies(Topic allow, deny ACLs)</a:t>
            </a:r>
          </a:p>
          <a:p>
            <a:pPr>
              <a:lnSpc>
                <a:spcPct val="200000"/>
              </a:lnSpc>
            </a:pPr>
            <a:r>
              <a:rPr lang="en-IN" dirty="0"/>
              <a:t>Scoping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7F7C4-3018-2FE7-0FDE-405D3A327898}"/>
              </a:ext>
            </a:extLst>
          </p:cNvPr>
          <p:cNvSpPr txBox="1"/>
          <p:nvPr/>
        </p:nvSpPr>
        <p:spPr>
          <a:xfrm>
            <a:off x="652768" y="1137919"/>
            <a:ext cx="2676207" cy="4834800"/>
          </a:xfrm>
          <a:prstGeom prst="rect">
            <a:avLst/>
          </a:prstGeom>
          <a:solidFill>
            <a:srgbClr val="0F26AD"/>
          </a:solidFill>
        </p:spPr>
        <p:txBody>
          <a:bodyPr wrap="squar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IN" sz="1200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4FEE2-2C61-5345-A3C4-072D37DDFDD5}"/>
              </a:ext>
            </a:extLst>
          </p:cNvPr>
          <p:cNvCxnSpPr/>
          <p:nvPr/>
        </p:nvCxnSpPr>
        <p:spPr>
          <a:xfrm>
            <a:off x="1039479" y="4171950"/>
            <a:ext cx="1849168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83B7C-A33F-A906-D169-B0986C4124C4}"/>
              </a:ext>
            </a:extLst>
          </p:cNvPr>
          <p:cNvSpPr txBox="1"/>
          <p:nvPr/>
        </p:nvSpPr>
        <p:spPr>
          <a:xfrm>
            <a:off x="1334085" y="4424790"/>
            <a:ext cx="1259961" cy="22006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/>
              <a:t>Built-in security</a:t>
            </a:r>
          </a:p>
        </p:txBody>
      </p:sp>
      <p:sp>
        <p:nvSpPr>
          <p:cNvPr id="4" name="Google Shape;1785;p3">
            <a:extLst>
              <a:ext uri="{FF2B5EF4-FFF2-40B4-BE49-F238E27FC236}">
                <a16:creationId xmlns:a16="http://schemas.microsoft.com/office/drawing/2014/main" id="{261AC35D-9686-67B6-C720-8887EDD06169}"/>
              </a:ext>
            </a:extLst>
          </p:cNvPr>
          <p:cNvSpPr txBox="1"/>
          <p:nvPr/>
        </p:nvSpPr>
        <p:spPr>
          <a:xfrm>
            <a:off x="813462" y="3322654"/>
            <a:ext cx="23548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i="0" u="none" strike="noStrike" cap="none" dirty="0">
                <a:latin typeface="+mj-lt"/>
                <a:ea typeface="Space Grotesk"/>
                <a:cs typeface="Space Grotesk"/>
                <a:sym typeface="Space Grotesk"/>
              </a:rPr>
              <a:t>Security</a:t>
            </a:r>
            <a:endParaRPr sz="2800" b="1" i="0" u="none" strike="noStrike" cap="none" dirty="0">
              <a:latin typeface="+mj-lt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Google Shape;1979;p10">
            <a:extLst>
              <a:ext uri="{FF2B5EF4-FFF2-40B4-BE49-F238E27FC236}">
                <a16:creationId xmlns:a16="http://schemas.microsoft.com/office/drawing/2014/main" id="{380D469C-76E7-89DA-DE29-9181B06328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430" t="8571" r="9999" b="8571"/>
          <a:stretch/>
        </p:blipFill>
        <p:spPr>
          <a:xfrm>
            <a:off x="1371888" y="2052921"/>
            <a:ext cx="1152000" cy="10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37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D66B30-4D95-B52A-87D5-9DFCD2B7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EF8C78-5A73-9FA9-F18E-380CFED1E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93432" y="1137919"/>
            <a:ext cx="7995001" cy="4834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Open Telemetry (OTEL) and </a:t>
            </a:r>
            <a:r>
              <a:rPr lang="en-IN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Zipkin</a:t>
            </a:r>
            <a:r>
              <a:rPr lang="en-I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 protocols for distributed</a:t>
            </a:r>
          </a:p>
          <a:p>
            <a:pPr>
              <a:lnSpc>
                <a:spcPct val="200000"/>
              </a:lnSpc>
            </a:pPr>
            <a:r>
              <a:rPr lang="en-IN" dirty="0">
                <a:latin typeface="+mn-lt"/>
              </a:rPr>
              <a:t>Most observability tools support</a:t>
            </a:r>
          </a:p>
          <a:p>
            <a:pPr lvl="1">
              <a:lnSpc>
                <a:spcPct val="200000"/>
              </a:lnSpc>
            </a:pPr>
            <a:r>
              <a:rPr lang="en-IN" sz="2000" dirty="0">
                <a:latin typeface="+mn-lt"/>
              </a:rPr>
              <a:t>Google Cloud Operations, AWS X-Ray, Azure Monitor, New Relic, Datadog, </a:t>
            </a:r>
            <a:r>
              <a:rPr lang="en-IN" sz="2000" dirty="0" err="1">
                <a:latin typeface="+mn-lt"/>
              </a:rPr>
              <a:t>Zipkin</a:t>
            </a:r>
            <a:r>
              <a:rPr lang="en-IN" sz="2000" dirty="0">
                <a:latin typeface="+mn-lt"/>
              </a:rPr>
              <a:t>, Jaeger, </a:t>
            </a:r>
            <a:r>
              <a:rPr lang="en-IN" sz="2000" dirty="0" err="1">
                <a:latin typeface="+mn-lt"/>
              </a:rPr>
              <a:t>SignalFX</a:t>
            </a:r>
            <a:endParaRPr lang="en-IN" sz="20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IN" dirty="0">
                <a:latin typeface="+mn-lt"/>
              </a:rPr>
              <a:t>Metrics can be pushed to Prometheus, Grafana, Azure Monitor</a:t>
            </a:r>
          </a:p>
          <a:p>
            <a:pPr>
              <a:lnSpc>
                <a:spcPct val="200000"/>
              </a:lnSpc>
            </a:pPr>
            <a:r>
              <a:rPr lang="en-IN" dirty="0">
                <a:latin typeface="+mn-lt"/>
              </a:rPr>
              <a:t>Dapr Logging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7F7C4-3018-2FE7-0FDE-405D3A327898}"/>
              </a:ext>
            </a:extLst>
          </p:cNvPr>
          <p:cNvSpPr txBox="1"/>
          <p:nvPr/>
        </p:nvSpPr>
        <p:spPr>
          <a:xfrm>
            <a:off x="652768" y="1137919"/>
            <a:ext cx="2676207" cy="4834800"/>
          </a:xfrm>
          <a:prstGeom prst="rect">
            <a:avLst/>
          </a:prstGeom>
          <a:solidFill>
            <a:srgbClr val="0F26AD"/>
          </a:solidFill>
        </p:spPr>
        <p:txBody>
          <a:bodyPr wrap="squar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IN" sz="1200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4FEE2-2C61-5345-A3C4-072D37DDFDD5}"/>
              </a:ext>
            </a:extLst>
          </p:cNvPr>
          <p:cNvCxnSpPr/>
          <p:nvPr/>
        </p:nvCxnSpPr>
        <p:spPr>
          <a:xfrm>
            <a:off x="1039479" y="4171950"/>
            <a:ext cx="1849168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83B7C-A33F-A906-D169-B0986C4124C4}"/>
              </a:ext>
            </a:extLst>
          </p:cNvPr>
          <p:cNvSpPr txBox="1"/>
          <p:nvPr/>
        </p:nvSpPr>
        <p:spPr>
          <a:xfrm>
            <a:off x="1334085" y="4424790"/>
            <a:ext cx="1259961" cy="22006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/>
              <a:t>Built-in security</a:t>
            </a:r>
          </a:p>
        </p:txBody>
      </p:sp>
      <p:sp>
        <p:nvSpPr>
          <p:cNvPr id="4" name="Google Shape;1785;p3">
            <a:extLst>
              <a:ext uri="{FF2B5EF4-FFF2-40B4-BE49-F238E27FC236}">
                <a16:creationId xmlns:a16="http://schemas.microsoft.com/office/drawing/2014/main" id="{261AC35D-9686-67B6-C720-8887EDD06169}"/>
              </a:ext>
            </a:extLst>
          </p:cNvPr>
          <p:cNvSpPr txBox="1"/>
          <p:nvPr/>
        </p:nvSpPr>
        <p:spPr>
          <a:xfrm>
            <a:off x="813462" y="3339875"/>
            <a:ext cx="23548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i="0" u="none" strike="noStrike" cap="none" dirty="0">
                <a:latin typeface="+mj-lt"/>
                <a:ea typeface="Space Grotesk"/>
                <a:cs typeface="Space Grotesk"/>
                <a:sym typeface="Space Grotesk"/>
              </a:rPr>
              <a:t>Observability</a:t>
            </a:r>
            <a:endParaRPr sz="2800" b="1" i="0" u="none" strike="noStrike" cap="none" dirty="0">
              <a:latin typeface="+mj-lt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Google Shape;1980;p10">
            <a:extLst>
              <a:ext uri="{FF2B5EF4-FFF2-40B4-BE49-F238E27FC236}">
                <a16:creationId xmlns:a16="http://schemas.microsoft.com/office/drawing/2014/main" id="{05F9EAD2-3774-8A20-14DE-6D5BA81412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23" b="4723"/>
          <a:stretch/>
        </p:blipFill>
        <p:spPr>
          <a:xfrm>
            <a:off x="1334080" y="1879849"/>
            <a:ext cx="1259966" cy="1140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43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tributed tracing with Dapr">
            <a:extLst>
              <a:ext uri="{FF2B5EF4-FFF2-40B4-BE49-F238E27FC236}">
                <a16:creationId xmlns:a16="http://schemas.microsoft.com/office/drawing/2014/main" id="{C0257EDE-6693-B00E-89EB-719B3C1CC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18" y="1029154"/>
            <a:ext cx="9399690" cy="505233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6F8BB6-4D1B-EF76-94C7-348629A8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 anchor="t">
            <a:normAutofit/>
          </a:bodyPr>
          <a:lstStyle/>
          <a:p>
            <a:r>
              <a:rPr lang="en-IN" dirty="0"/>
              <a:t>Distributed Tracing</a:t>
            </a:r>
          </a:p>
        </p:txBody>
      </p:sp>
      <p:sp>
        <p:nvSpPr>
          <p:cNvPr id="4" name="AutoShape 4" descr="OpenTelemetry">
            <a:extLst>
              <a:ext uri="{FF2B5EF4-FFF2-40B4-BE49-F238E27FC236}">
                <a16:creationId xmlns:a16="http://schemas.microsoft.com/office/drawing/2014/main" id="{AC34B3F0-1367-75CE-DCCE-DAFC5490FC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8" descr="OpenTelemetry">
            <a:extLst>
              <a:ext uri="{FF2B5EF4-FFF2-40B4-BE49-F238E27FC236}">
                <a16:creationId xmlns:a16="http://schemas.microsoft.com/office/drawing/2014/main" id="{84167DAE-7C09-73C4-6235-7D1C36D2A9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9175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F1F771-9239-4C0C-A2B5-ABE2A5328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4957" y="2919"/>
            <a:ext cx="2403476" cy="9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1328-F7FA-A5CB-0DB6-25D034D0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Dapr Contributors</a:t>
            </a:r>
          </a:p>
        </p:txBody>
      </p:sp>
      <p:pic>
        <p:nvPicPr>
          <p:cNvPr id="3" name="Picture 2" descr="A group of logos with different colors&#10;&#10;Description automatically generated">
            <a:extLst>
              <a:ext uri="{FF2B5EF4-FFF2-40B4-BE49-F238E27FC236}">
                <a16:creationId xmlns:a16="http://schemas.microsoft.com/office/drawing/2014/main" id="{22D9EB02-1660-A2F4-6667-D7DFE43B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93" y="1080614"/>
            <a:ext cx="9753163" cy="469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6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BCCA6B-2241-76FA-6D81-164CFE9E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of enterprise application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D6EEF55B-000A-3C4A-14CA-BE92372C9E5B}"/>
              </a:ext>
            </a:extLst>
          </p:cNvPr>
          <p:cNvSpPr txBox="1">
            <a:spLocks/>
          </p:cNvSpPr>
          <p:nvPr/>
        </p:nvSpPr>
        <p:spPr>
          <a:xfrm>
            <a:off x="473710" y="4235450"/>
            <a:ext cx="195834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Must deploy scale-out apps for flexibility, cost, and efficiency</a:t>
            </a:r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06EBCB0D-08B8-4EA5-36D5-55FFE536C3FF}"/>
              </a:ext>
            </a:extLst>
          </p:cNvPr>
          <p:cNvSpPr txBox="1">
            <a:spLocks/>
          </p:cNvSpPr>
          <p:nvPr/>
        </p:nvSpPr>
        <p:spPr>
          <a:xfrm>
            <a:off x="2665222" y="4235450"/>
            <a:ext cx="2217928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Must develop resilient, scalable, microservice-based apps that interact with services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51E87142-8FE3-4463-81D2-C74404274E4E}"/>
              </a:ext>
            </a:extLst>
          </p:cNvPr>
          <p:cNvSpPr txBox="1">
            <a:spLocks/>
          </p:cNvSpPr>
          <p:nvPr/>
        </p:nvSpPr>
        <p:spPr>
          <a:xfrm>
            <a:off x="5073650" y="4235451"/>
            <a:ext cx="20447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Want to focus on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building applications, not learning infrastructure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7406EC22-E369-F567-AB7C-6510A51669B5}"/>
              </a:ext>
            </a:extLst>
          </p:cNvPr>
          <p:cNvSpPr txBox="1">
            <a:spLocks/>
          </p:cNvSpPr>
          <p:nvPr/>
        </p:nvSpPr>
        <p:spPr>
          <a:xfrm>
            <a:off x="7308850" y="4235450"/>
            <a:ext cx="2215896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Trending toward serverless platforms with simple code to cloud pipelines</a:t>
            </a:r>
          </a:p>
        </p:txBody>
      </p: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3C4124A0-1613-EEAA-B7BE-E2DC58043584}"/>
              </a:ext>
            </a:extLst>
          </p:cNvPr>
          <p:cNvSpPr txBox="1">
            <a:spLocks/>
          </p:cNvSpPr>
          <p:nvPr/>
        </p:nvSpPr>
        <p:spPr>
          <a:xfrm>
            <a:off x="9757916" y="4235450"/>
            <a:ext cx="196037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Use multiple languages and frameworks during development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9" name="quick setup 1" descr="quick setup">
            <a:extLst>
              <a:ext uri="{FF2B5EF4-FFF2-40B4-BE49-F238E27FC236}">
                <a16:creationId xmlns:a16="http://schemas.microsoft.com/office/drawing/2014/main" id="{2C06115C-566E-863E-651A-1A280AF27B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0910" y="2630283"/>
            <a:ext cx="1043940" cy="1048794"/>
            <a:chOff x="3422" y="784"/>
            <a:chExt cx="215" cy="216"/>
          </a:xfrm>
        </p:grpSpPr>
        <p:sp>
          <p:nvSpPr>
            <p:cNvPr id="50" name="AutoShape 46">
              <a:extLst>
                <a:ext uri="{FF2B5EF4-FFF2-40B4-BE49-F238E27FC236}">
                  <a16:creationId xmlns:a16="http://schemas.microsoft.com/office/drawing/2014/main" id="{CC717E4C-A9DB-06FE-67F4-D4C5A35986C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22" y="784"/>
              <a:ext cx="21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DE0DCE95-BCB9-DE8C-8EC2-712872C88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2" y="784"/>
              <a:ext cx="215" cy="216"/>
            </a:xfrm>
            <a:custGeom>
              <a:avLst/>
              <a:gdLst>
                <a:gd name="T0" fmla="*/ 193 w 215"/>
                <a:gd name="T1" fmla="*/ 23 h 216"/>
                <a:gd name="T2" fmla="*/ 193 w 215"/>
                <a:gd name="T3" fmla="*/ 194 h 216"/>
                <a:gd name="T4" fmla="*/ 22 w 215"/>
                <a:gd name="T5" fmla="*/ 194 h 216"/>
                <a:gd name="T6" fmla="*/ 22 w 215"/>
                <a:gd name="T7" fmla="*/ 23 h 216"/>
                <a:gd name="T8" fmla="*/ 193 w 215"/>
                <a:gd name="T9" fmla="*/ 23 h 216"/>
                <a:gd name="T10" fmla="*/ 215 w 215"/>
                <a:gd name="T11" fmla="*/ 0 h 216"/>
                <a:gd name="T12" fmla="*/ 0 w 215"/>
                <a:gd name="T13" fmla="*/ 0 h 216"/>
                <a:gd name="T14" fmla="*/ 0 w 215"/>
                <a:gd name="T15" fmla="*/ 216 h 216"/>
                <a:gd name="T16" fmla="*/ 215 w 215"/>
                <a:gd name="T17" fmla="*/ 216 h 216"/>
                <a:gd name="T18" fmla="*/ 215 w 215"/>
                <a:gd name="T1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216">
                  <a:moveTo>
                    <a:pt x="193" y="23"/>
                  </a:moveTo>
                  <a:lnTo>
                    <a:pt x="193" y="194"/>
                  </a:lnTo>
                  <a:lnTo>
                    <a:pt x="22" y="194"/>
                  </a:lnTo>
                  <a:lnTo>
                    <a:pt x="22" y="23"/>
                  </a:lnTo>
                  <a:lnTo>
                    <a:pt x="193" y="23"/>
                  </a:lnTo>
                  <a:close/>
                  <a:moveTo>
                    <a:pt x="215" y="0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215" y="21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202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246FC68B-30AF-265A-7E2E-DFEA5EC45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898"/>
              <a:ext cx="102" cy="102"/>
            </a:xfrm>
            <a:prstGeom prst="rect">
              <a:avLst/>
            </a:prstGeom>
            <a:solidFill>
              <a:srgbClr val="74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63A144A7-AC6A-C56A-6332-0E634E802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784"/>
              <a:ext cx="79" cy="79"/>
            </a:xfrm>
            <a:custGeom>
              <a:avLst/>
              <a:gdLst>
                <a:gd name="T0" fmla="*/ 0 w 79"/>
                <a:gd name="T1" fmla="*/ 0 h 79"/>
                <a:gd name="T2" fmla="*/ 0 w 79"/>
                <a:gd name="T3" fmla="*/ 23 h 79"/>
                <a:gd name="T4" fmla="*/ 57 w 79"/>
                <a:gd name="T5" fmla="*/ 23 h 79"/>
                <a:gd name="T6" fmla="*/ 57 w 79"/>
                <a:gd name="T7" fmla="*/ 79 h 79"/>
                <a:gd name="T8" fmla="*/ 79 w 79"/>
                <a:gd name="T9" fmla="*/ 79 h 79"/>
                <a:gd name="T10" fmla="*/ 79 w 79"/>
                <a:gd name="T11" fmla="*/ 0 h 79"/>
                <a:gd name="T12" fmla="*/ 0 w 79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79">
                  <a:moveTo>
                    <a:pt x="0" y="0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79"/>
                  </a:lnTo>
                  <a:lnTo>
                    <a:pt x="79" y="79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50A1D684-FC49-9D63-708F-7E78BC55E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831"/>
              <a:ext cx="121" cy="122"/>
            </a:xfrm>
            <a:custGeom>
              <a:avLst/>
              <a:gdLst>
                <a:gd name="T0" fmla="*/ 99 w 121"/>
                <a:gd name="T1" fmla="*/ 0 h 122"/>
                <a:gd name="T2" fmla="*/ 42 w 121"/>
                <a:gd name="T3" fmla="*/ 0 h 122"/>
                <a:gd name="T4" fmla="*/ 42 w 121"/>
                <a:gd name="T5" fmla="*/ 23 h 122"/>
                <a:gd name="T6" fmla="*/ 82 w 121"/>
                <a:gd name="T7" fmla="*/ 23 h 122"/>
                <a:gd name="T8" fmla="*/ 0 w 121"/>
                <a:gd name="T9" fmla="*/ 106 h 122"/>
                <a:gd name="T10" fmla="*/ 16 w 121"/>
                <a:gd name="T11" fmla="*/ 122 h 122"/>
                <a:gd name="T12" fmla="*/ 99 w 121"/>
                <a:gd name="T13" fmla="*/ 39 h 122"/>
                <a:gd name="T14" fmla="*/ 99 w 121"/>
                <a:gd name="T15" fmla="*/ 80 h 122"/>
                <a:gd name="T16" fmla="*/ 121 w 121"/>
                <a:gd name="T17" fmla="*/ 80 h 122"/>
                <a:gd name="T18" fmla="*/ 121 w 121"/>
                <a:gd name="T19" fmla="*/ 23 h 122"/>
                <a:gd name="T20" fmla="*/ 121 w 121"/>
                <a:gd name="T21" fmla="*/ 0 h 122"/>
                <a:gd name="T22" fmla="*/ 99 w 121"/>
                <a:gd name="T23" fmla="*/ 0 h 122"/>
                <a:gd name="T24" fmla="*/ 99 w 121"/>
                <a:gd name="T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22">
                  <a:moveTo>
                    <a:pt x="99" y="0"/>
                  </a:moveTo>
                  <a:lnTo>
                    <a:pt x="42" y="0"/>
                  </a:lnTo>
                  <a:lnTo>
                    <a:pt x="42" y="23"/>
                  </a:lnTo>
                  <a:lnTo>
                    <a:pt x="82" y="23"/>
                  </a:lnTo>
                  <a:lnTo>
                    <a:pt x="0" y="106"/>
                  </a:lnTo>
                  <a:lnTo>
                    <a:pt x="16" y="122"/>
                  </a:lnTo>
                  <a:lnTo>
                    <a:pt x="99" y="39"/>
                  </a:lnTo>
                  <a:lnTo>
                    <a:pt x="99" y="80"/>
                  </a:lnTo>
                  <a:lnTo>
                    <a:pt x="121" y="80"/>
                  </a:lnTo>
                  <a:lnTo>
                    <a:pt x="121" y="23"/>
                  </a:lnTo>
                  <a:lnTo>
                    <a:pt x="121" y="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02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55" name="code samples" descr="code samples">
            <a:extLst>
              <a:ext uri="{FF2B5EF4-FFF2-40B4-BE49-F238E27FC236}">
                <a16:creationId xmlns:a16="http://schemas.microsoft.com/office/drawing/2014/main" id="{2E4227F0-7D46-95FB-479C-D575371C3828}"/>
              </a:ext>
            </a:extLst>
          </p:cNvPr>
          <p:cNvGrpSpPr/>
          <p:nvPr/>
        </p:nvGrpSpPr>
        <p:grpSpPr>
          <a:xfrm>
            <a:off x="10071003" y="2454854"/>
            <a:ext cx="1334200" cy="1457918"/>
            <a:chOff x="2518439" y="3861516"/>
            <a:chExt cx="558221" cy="558221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58DA53-24BB-0D04-CA61-FEA3D9F854D7}"/>
                </a:ext>
              </a:extLst>
            </p:cNvPr>
            <p:cNvSpPr/>
            <p:nvPr/>
          </p:nvSpPr>
          <p:spPr>
            <a:xfrm>
              <a:off x="2548477" y="4015912"/>
              <a:ext cx="143871" cy="247459"/>
            </a:xfrm>
            <a:custGeom>
              <a:avLst/>
              <a:gdLst>
                <a:gd name="connsiteX0" fmla="*/ 146150 w 143871"/>
                <a:gd name="connsiteY0" fmla="*/ 22842 h 247458"/>
                <a:gd name="connsiteX1" fmla="*/ 125890 w 143871"/>
                <a:gd name="connsiteY1" fmla="*/ 2581 h 247458"/>
                <a:gd name="connsiteX2" fmla="*/ 2581 w 143871"/>
                <a:gd name="connsiteY2" fmla="*/ 125890 h 247458"/>
                <a:gd name="connsiteX3" fmla="*/ 125986 w 143871"/>
                <a:gd name="connsiteY3" fmla="*/ 249296 h 247458"/>
                <a:gd name="connsiteX4" fmla="*/ 146344 w 143871"/>
                <a:gd name="connsiteY4" fmla="*/ 228938 h 247458"/>
                <a:gd name="connsiteX5" fmla="*/ 43199 w 143871"/>
                <a:gd name="connsiteY5" fmla="*/ 125793 h 247458"/>
                <a:gd name="connsiteX6" fmla="*/ 146150 w 143871"/>
                <a:gd name="connsiteY6" fmla="*/ 22842 h 24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71" h="247458">
                  <a:moveTo>
                    <a:pt x="146150" y="22842"/>
                  </a:moveTo>
                  <a:lnTo>
                    <a:pt x="125890" y="2581"/>
                  </a:lnTo>
                  <a:lnTo>
                    <a:pt x="2581" y="125890"/>
                  </a:lnTo>
                  <a:lnTo>
                    <a:pt x="125986" y="249296"/>
                  </a:lnTo>
                  <a:lnTo>
                    <a:pt x="146344" y="228938"/>
                  </a:lnTo>
                  <a:lnTo>
                    <a:pt x="43199" y="125793"/>
                  </a:lnTo>
                  <a:lnTo>
                    <a:pt x="146150" y="22842"/>
                  </a:lnTo>
                  <a:close/>
                </a:path>
              </a:pathLst>
            </a:custGeom>
            <a:solidFill>
              <a:srgbClr val="202192"/>
            </a:solidFill>
            <a:ln w="5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0ECC52B-DDE3-AFBB-2773-4B5AD0EDBDAA}"/>
                </a:ext>
              </a:extLst>
            </p:cNvPr>
            <p:cNvSpPr/>
            <p:nvPr/>
          </p:nvSpPr>
          <p:spPr>
            <a:xfrm>
              <a:off x="2899405" y="4015530"/>
              <a:ext cx="149626" cy="253214"/>
            </a:xfrm>
            <a:custGeom>
              <a:avLst/>
              <a:gdLst>
                <a:gd name="connsiteX0" fmla="*/ 3259 w 149626"/>
                <a:gd name="connsiteY0" fmla="*/ 230780 h 253213"/>
                <a:gd name="connsiteX1" fmla="*/ 23520 w 149626"/>
                <a:gd name="connsiteY1" fmla="*/ 251040 h 253213"/>
                <a:gd name="connsiteX2" fmla="*/ 147410 w 149626"/>
                <a:gd name="connsiteY2" fmla="*/ 127150 h 253213"/>
                <a:gd name="connsiteX3" fmla="*/ 22841 w 149626"/>
                <a:gd name="connsiteY3" fmla="*/ 2581 h 253213"/>
                <a:gd name="connsiteX4" fmla="*/ 2581 w 149626"/>
                <a:gd name="connsiteY4" fmla="*/ 22939 h 253213"/>
                <a:gd name="connsiteX5" fmla="*/ 106792 w 149626"/>
                <a:gd name="connsiteY5" fmla="*/ 127150 h 253213"/>
                <a:gd name="connsiteX6" fmla="*/ 3259 w 149626"/>
                <a:gd name="connsiteY6" fmla="*/ 230780 h 25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626" h="253213">
                  <a:moveTo>
                    <a:pt x="3259" y="230780"/>
                  </a:moveTo>
                  <a:lnTo>
                    <a:pt x="23520" y="251040"/>
                  </a:lnTo>
                  <a:lnTo>
                    <a:pt x="147410" y="127150"/>
                  </a:lnTo>
                  <a:lnTo>
                    <a:pt x="22841" y="2581"/>
                  </a:lnTo>
                  <a:lnTo>
                    <a:pt x="2581" y="22939"/>
                  </a:lnTo>
                  <a:lnTo>
                    <a:pt x="106792" y="127150"/>
                  </a:lnTo>
                  <a:lnTo>
                    <a:pt x="3259" y="230780"/>
                  </a:lnTo>
                  <a:close/>
                </a:path>
              </a:pathLst>
            </a:custGeom>
            <a:solidFill>
              <a:srgbClr val="202192"/>
            </a:solidFill>
            <a:ln w="5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A1BD0C7-1A60-54A7-70B6-8EC087D2C479}"/>
                </a:ext>
              </a:extLst>
            </p:cNvPr>
            <p:cNvSpPr/>
            <p:nvPr/>
          </p:nvSpPr>
          <p:spPr>
            <a:xfrm>
              <a:off x="2679933" y="4109361"/>
              <a:ext cx="57549" cy="57549"/>
            </a:xfrm>
            <a:custGeom>
              <a:avLst/>
              <a:gdLst>
                <a:gd name="connsiteX0" fmla="*/ 31566 w 57548"/>
                <a:gd name="connsiteY0" fmla="*/ 60552 h 57548"/>
                <a:gd name="connsiteX1" fmla="*/ 60552 w 57548"/>
                <a:gd name="connsiteY1" fmla="*/ 31566 h 57548"/>
                <a:gd name="connsiteX2" fmla="*/ 31566 w 57548"/>
                <a:gd name="connsiteY2" fmla="*/ 2581 h 57548"/>
                <a:gd name="connsiteX3" fmla="*/ 2581 w 57548"/>
                <a:gd name="connsiteY3" fmla="*/ 31566 h 57548"/>
                <a:gd name="connsiteX4" fmla="*/ 31566 w 57548"/>
                <a:gd name="connsiteY4" fmla="*/ 60552 h 5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48" h="57548">
                  <a:moveTo>
                    <a:pt x="31566" y="60552"/>
                  </a:moveTo>
                  <a:cubicBezTo>
                    <a:pt x="47575" y="60552"/>
                    <a:pt x="60552" y="47575"/>
                    <a:pt x="60552" y="31566"/>
                  </a:cubicBezTo>
                  <a:cubicBezTo>
                    <a:pt x="60552" y="15558"/>
                    <a:pt x="47575" y="2581"/>
                    <a:pt x="31566" y="2581"/>
                  </a:cubicBezTo>
                  <a:cubicBezTo>
                    <a:pt x="15558" y="2581"/>
                    <a:pt x="2581" y="15558"/>
                    <a:pt x="2581" y="31566"/>
                  </a:cubicBezTo>
                  <a:cubicBezTo>
                    <a:pt x="2581" y="47575"/>
                    <a:pt x="15558" y="60552"/>
                    <a:pt x="31566" y="60552"/>
                  </a:cubicBezTo>
                  <a:close/>
                </a:path>
              </a:pathLst>
            </a:custGeom>
            <a:solidFill>
              <a:srgbClr val="74CDF3"/>
            </a:solidFill>
            <a:ln w="5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01096D4-F6E6-04AE-A93C-69562DC4A5E7}"/>
                </a:ext>
              </a:extLst>
            </p:cNvPr>
            <p:cNvSpPr/>
            <p:nvPr/>
          </p:nvSpPr>
          <p:spPr>
            <a:xfrm>
              <a:off x="2766790" y="4109361"/>
              <a:ext cx="57549" cy="57549"/>
            </a:xfrm>
            <a:custGeom>
              <a:avLst/>
              <a:gdLst>
                <a:gd name="connsiteX0" fmla="*/ 31566 w 57548"/>
                <a:gd name="connsiteY0" fmla="*/ 60552 h 57548"/>
                <a:gd name="connsiteX1" fmla="*/ 60552 w 57548"/>
                <a:gd name="connsiteY1" fmla="*/ 31566 h 57548"/>
                <a:gd name="connsiteX2" fmla="*/ 31566 w 57548"/>
                <a:gd name="connsiteY2" fmla="*/ 2581 h 57548"/>
                <a:gd name="connsiteX3" fmla="*/ 2581 w 57548"/>
                <a:gd name="connsiteY3" fmla="*/ 31566 h 57548"/>
                <a:gd name="connsiteX4" fmla="*/ 31566 w 57548"/>
                <a:gd name="connsiteY4" fmla="*/ 60552 h 5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48" h="57548">
                  <a:moveTo>
                    <a:pt x="31566" y="60552"/>
                  </a:moveTo>
                  <a:cubicBezTo>
                    <a:pt x="47575" y="60552"/>
                    <a:pt x="60552" y="47575"/>
                    <a:pt x="60552" y="31566"/>
                  </a:cubicBezTo>
                  <a:cubicBezTo>
                    <a:pt x="60552" y="15558"/>
                    <a:pt x="47575" y="2581"/>
                    <a:pt x="31566" y="2581"/>
                  </a:cubicBezTo>
                  <a:cubicBezTo>
                    <a:pt x="15558" y="2581"/>
                    <a:pt x="2581" y="15558"/>
                    <a:pt x="2581" y="31566"/>
                  </a:cubicBezTo>
                  <a:cubicBezTo>
                    <a:pt x="2581" y="47575"/>
                    <a:pt x="15558" y="60552"/>
                    <a:pt x="31566" y="60552"/>
                  </a:cubicBezTo>
                  <a:close/>
                </a:path>
              </a:pathLst>
            </a:custGeom>
            <a:solidFill>
              <a:srgbClr val="74CDF3"/>
            </a:solidFill>
            <a:ln w="5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F08E454-342E-E04D-FF87-26399254566D}"/>
                </a:ext>
              </a:extLst>
            </p:cNvPr>
            <p:cNvSpPr/>
            <p:nvPr/>
          </p:nvSpPr>
          <p:spPr>
            <a:xfrm>
              <a:off x="2854226" y="4109361"/>
              <a:ext cx="57549" cy="57549"/>
            </a:xfrm>
            <a:custGeom>
              <a:avLst/>
              <a:gdLst>
                <a:gd name="connsiteX0" fmla="*/ 31566 w 57548"/>
                <a:gd name="connsiteY0" fmla="*/ 60552 h 57548"/>
                <a:gd name="connsiteX1" fmla="*/ 60551 w 57548"/>
                <a:gd name="connsiteY1" fmla="*/ 31566 h 57548"/>
                <a:gd name="connsiteX2" fmla="*/ 31566 w 57548"/>
                <a:gd name="connsiteY2" fmla="*/ 2581 h 57548"/>
                <a:gd name="connsiteX3" fmla="*/ 2581 w 57548"/>
                <a:gd name="connsiteY3" fmla="*/ 31566 h 57548"/>
                <a:gd name="connsiteX4" fmla="*/ 31566 w 57548"/>
                <a:gd name="connsiteY4" fmla="*/ 60552 h 5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48" h="57548">
                  <a:moveTo>
                    <a:pt x="31566" y="60552"/>
                  </a:moveTo>
                  <a:cubicBezTo>
                    <a:pt x="47574" y="60552"/>
                    <a:pt x="60551" y="47575"/>
                    <a:pt x="60551" y="31566"/>
                  </a:cubicBezTo>
                  <a:cubicBezTo>
                    <a:pt x="60551" y="15558"/>
                    <a:pt x="47574" y="2581"/>
                    <a:pt x="31566" y="2581"/>
                  </a:cubicBezTo>
                  <a:cubicBezTo>
                    <a:pt x="15558" y="2581"/>
                    <a:pt x="2581" y="15558"/>
                    <a:pt x="2581" y="31566"/>
                  </a:cubicBezTo>
                  <a:cubicBezTo>
                    <a:pt x="2581" y="47575"/>
                    <a:pt x="15558" y="60552"/>
                    <a:pt x="31566" y="60552"/>
                  </a:cubicBezTo>
                  <a:close/>
                </a:path>
              </a:pathLst>
            </a:custGeom>
            <a:solidFill>
              <a:srgbClr val="74CDF3"/>
            </a:solidFill>
            <a:ln w="5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F352CDEA-5218-1796-EA23-C677C2DE9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4498" y="2577759"/>
            <a:ext cx="1276202" cy="1048794"/>
          </a:xfrm>
          <a:prstGeom prst="rect">
            <a:avLst/>
          </a:prstGeom>
        </p:spPr>
      </p:pic>
      <p:grpSp>
        <p:nvGrpSpPr>
          <p:cNvPr id="62" name="data" descr="data, cloud, scale">
            <a:extLst>
              <a:ext uri="{FF2B5EF4-FFF2-40B4-BE49-F238E27FC236}">
                <a16:creationId xmlns:a16="http://schemas.microsoft.com/office/drawing/2014/main" id="{4723CF90-A750-38D2-9684-D73D9F3433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94828" y="2661843"/>
            <a:ext cx="1043940" cy="1043940"/>
            <a:chOff x="6956" y="798"/>
            <a:chExt cx="266" cy="266"/>
          </a:xfrm>
        </p:grpSpPr>
        <p:sp>
          <p:nvSpPr>
            <p:cNvPr id="63" name="AutoShape 37">
              <a:extLst>
                <a:ext uri="{FF2B5EF4-FFF2-40B4-BE49-F238E27FC236}">
                  <a16:creationId xmlns:a16="http://schemas.microsoft.com/office/drawing/2014/main" id="{D094E29E-5475-E484-AFB1-E903A12E756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956" y="798"/>
              <a:ext cx="266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" name="Freeform 39">
              <a:extLst>
                <a:ext uri="{FF2B5EF4-FFF2-40B4-BE49-F238E27FC236}">
                  <a16:creationId xmlns:a16="http://schemas.microsoft.com/office/drawing/2014/main" id="{903260D9-1169-4853-10C6-5222F9F77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" y="938"/>
              <a:ext cx="52" cy="82"/>
            </a:xfrm>
            <a:custGeom>
              <a:avLst/>
              <a:gdLst>
                <a:gd name="T0" fmla="*/ 28 w 76"/>
                <a:gd name="T1" fmla="*/ 118 h 118"/>
                <a:gd name="T2" fmla="*/ 76 w 76"/>
                <a:gd name="T3" fmla="*/ 0 h 118"/>
                <a:gd name="T4" fmla="*/ 37 w 76"/>
                <a:gd name="T5" fmla="*/ 0 h 118"/>
                <a:gd name="T6" fmla="*/ 0 w 76"/>
                <a:gd name="T7" fmla="*/ 90 h 118"/>
                <a:gd name="T8" fmla="*/ 28 w 76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8">
                  <a:moveTo>
                    <a:pt x="28" y="118"/>
                  </a:moveTo>
                  <a:cubicBezTo>
                    <a:pt x="56" y="86"/>
                    <a:pt x="74" y="45"/>
                    <a:pt x="7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34"/>
                    <a:pt x="21" y="65"/>
                    <a:pt x="0" y="90"/>
                  </a:cubicBezTo>
                  <a:lnTo>
                    <a:pt x="28" y="118"/>
                  </a:lnTo>
                  <a:close/>
                </a:path>
              </a:pathLst>
            </a:custGeom>
            <a:solidFill>
              <a:srgbClr val="202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5" name="Freeform 40">
              <a:extLst>
                <a:ext uri="{FF2B5EF4-FFF2-40B4-BE49-F238E27FC236}">
                  <a16:creationId xmlns:a16="http://schemas.microsoft.com/office/drawing/2014/main" id="{920B9168-FD74-1CE4-8D82-08A782ED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" y="842"/>
              <a:ext cx="54" cy="82"/>
            </a:xfrm>
            <a:custGeom>
              <a:avLst/>
              <a:gdLst>
                <a:gd name="T0" fmla="*/ 49 w 78"/>
                <a:gd name="T1" fmla="*/ 0 h 119"/>
                <a:gd name="T2" fmla="*/ 0 w 78"/>
                <a:gd name="T3" fmla="*/ 119 h 119"/>
                <a:gd name="T4" fmla="*/ 41 w 78"/>
                <a:gd name="T5" fmla="*/ 119 h 119"/>
                <a:gd name="T6" fmla="*/ 78 w 78"/>
                <a:gd name="T7" fmla="*/ 29 h 119"/>
                <a:gd name="T8" fmla="*/ 49 w 78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19">
                  <a:moveTo>
                    <a:pt x="49" y="0"/>
                  </a:moveTo>
                  <a:cubicBezTo>
                    <a:pt x="21" y="32"/>
                    <a:pt x="2" y="73"/>
                    <a:pt x="0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3" y="84"/>
                    <a:pt x="57" y="53"/>
                    <a:pt x="78" y="29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74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6" name="Freeform 41">
              <a:extLst>
                <a:ext uri="{FF2B5EF4-FFF2-40B4-BE49-F238E27FC236}">
                  <a16:creationId xmlns:a16="http://schemas.microsoft.com/office/drawing/2014/main" id="{C2E8BB67-59DB-EC20-039C-F49C5337D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" y="1010"/>
              <a:ext cx="82" cy="54"/>
            </a:xfrm>
            <a:custGeom>
              <a:avLst/>
              <a:gdLst>
                <a:gd name="T0" fmla="*/ 0 w 118"/>
                <a:gd name="T1" fmla="*/ 29 h 78"/>
                <a:gd name="T2" fmla="*/ 118 w 118"/>
                <a:gd name="T3" fmla="*/ 78 h 78"/>
                <a:gd name="T4" fmla="*/ 118 w 118"/>
                <a:gd name="T5" fmla="*/ 37 h 78"/>
                <a:gd name="T6" fmla="*/ 29 w 118"/>
                <a:gd name="T7" fmla="*/ 0 h 78"/>
                <a:gd name="T8" fmla="*/ 0 w 118"/>
                <a:gd name="T9" fmla="*/ 2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8">
                  <a:moveTo>
                    <a:pt x="0" y="29"/>
                  </a:moveTo>
                  <a:cubicBezTo>
                    <a:pt x="32" y="57"/>
                    <a:pt x="73" y="76"/>
                    <a:pt x="118" y="78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84" y="35"/>
                    <a:pt x="53" y="21"/>
                    <a:pt x="29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202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id="{74A15885-FB79-44DD-19D0-EA90B17E8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" y="938"/>
              <a:ext cx="54" cy="82"/>
            </a:xfrm>
            <a:custGeom>
              <a:avLst/>
              <a:gdLst>
                <a:gd name="T0" fmla="*/ 0 w 78"/>
                <a:gd name="T1" fmla="*/ 0 h 118"/>
                <a:gd name="T2" fmla="*/ 49 w 78"/>
                <a:gd name="T3" fmla="*/ 118 h 118"/>
                <a:gd name="T4" fmla="*/ 78 w 78"/>
                <a:gd name="T5" fmla="*/ 90 h 118"/>
                <a:gd name="T6" fmla="*/ 41 w 78"/>
                <a:gd name="T7" fmla="*/ 0 h 118"/>
                <a:gd name="T8" fmla="*/ 0 w 78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18">
                  <a:moveTo>
                    <a:pt x="0" y="0"/>
                  </a:moveTo>
                  <a:cubicBezTo>
                    <a:pt x="2" y="45"/>
                    <a:pt x="21" y="87"/>
                    <a:pt x="49" y="118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57" y="65"/>
                    <a:pt x="43" y="34"/>
                    <a:pt x="4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02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8" name="Freeform 43">
              <a:extLst>
                <a:ext uri="{FF2B5EF4-FFF2-40B4-BE49-F238E27FC236}">
                  <a16:creationId xmlns:a16="http://schemas.microsoft.com/office/drawing/2014/main" id="{F07B281E-8A70-8D50-78E4-07FD01F1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" y="842"/>
              <a:ext cx="52" cy="82"/>
            </a:xfrm>
            <a:custGeom>
              <a:avLst/>
              <a:gdLst>
                <a:gd name="T0" fmla="*/ 28 w 76"/>
                <a:gd name="T1" fmla="*/ 0 h 118"/>
                <a:gd name="T2" fmla="*/ 0 w 76"/>
                <a:gd name="T3" fmla="*/ 28 h 118"/>
                <a:gd name="T4" fmla="*/ 37 w 76"/>
                <a:gd name="T5" fmla="*/ 118 h 118"/>
                <a:gd name="T6" fmla="*/ 76 w 76"/>
                <a:gd name="T7" fmla="*/ 118 h 118"/>
                <a:gd name="T8" fmla="*/ 28 w 7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8">
                  <a:moveTo>
                    <a:pt x="28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1" y="52"/>
                    <a:pt x="35" y="83"/>
                    <a:pt x="37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4" y="72"/>
                    <a:pt x="56" y="31"/>
                    <a:pt x="28" y="0"/>
                  </a:cubicBezTo>
                  <a:close/>
                </a:path>
              </a:pathLst>
            </a:custGeom>
            <a:solidFill>
              <a:srgbClr val="74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id="{9832D612-9EC3-F84F-AB41-EEC0649D8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" y="1010"/>
              <a:ext cx="82" cy="54"/>
            </a:xfrm>
            <a:custGeom>
              <a:avLst/>
              <a:gdLst>
                <a:gd name="T0" fmla="*/ 1 w 118"/>
                <a:gd name="T1" fmla="*/ 78 h 78"/>
                <a:gd name="T2" fmla="*/ 118 w 118"/>
                <a:gd name="T3" fmla="*/ 28 h 78"/>
                <a:gd name="T4" fmla="*/ 90 w 118"/>
                <a:gd name="T5" fmla="*/ 0 h 78"/>
                <a:gd name="T6" fmla="*/ 0 w 118"/>
                <a:gd name="T7" fmla="*/ 37 h 78"/>
                <a:gd name="T8" fmla="*/ 0 w 118"/>
                <a:gd name="T9" fmla="*/ 78 h 78"/>
                <a:gd name="T10" fmla="*/ 1 w 118"/>
                <a:gd name="T1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78">
                  <a:moveTo>
                    <a:pt x="1" y="78"/>
                  </a:moveTo>
                  <a:cubicBezTo>
                    <a:pt x="46" y="75"/>
                    <a:pt x="87" y="57"/>
                    <a:pt x="118" y="28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6" y="22"/>
                    <a:pt x="35" y="35"/>
                    <a:pt x="0" y="37"/>
                  </a:cubicBezTo>
                  <a:cubicBezTo>
                    <a:pt x="0" y="78"/>
                    <a:pt x="0" y="78"/>
                    <a:pt x="0" y="78"/>
                  </a:cubicBezTo>
                  <a:lnTo>
                    <a:pt x="1" y="78"/>
                  </a:lnTo>
                  <a:close/>
                </a:path>
              </a:pathLst>
            </a:custGeom>
            <a:solidFill>
              <a:srgbClr val="202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0" name="Freeform 45">
              <a:extLst>
                <a:ext uri="{FF2B5EF4-FFF2-40B4-BE49-F238E27FC236}">
                  <a16:creationId xmlns:a16="http://schemas.microsoft.com/office/drawing/2014/main" id="{9DEFD3AE-0F29-87D0-D729-D6B7DC1C3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" y="798"/>
              <a:ext cx="81" cy="53"/>
            </a:xfrm>
            <a:custGeom>
              <a:avLst/>
              <a:gdLst>
                <a:gd name="T0" fmla="*/ 0 w 117"/>
                <a:gd name="T1" fmla="*/ 0 h 77"/>
                <a:gd name="T2" fmla="*/ 0 w 117"/>
                <a:gd name="T3" fmla="*/ 40 h 77"/>
                <a:gd name="T4" fmla="*/ 89 w 117"/>
                <a:gd name="T5" fmla="*/ 77 h 77"/>
                <a:gd name="T6" fmla="*/ 117 w 117"/>
                <a:gd name="T7" fmla="*/ 49 h 77"/>
                <a:gd name="T8" fmla="*/ 0 w 117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77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4" y="42"/>
                    <a:pt x="65" y="56"/>
                    <a:pt x="89" y="77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86" y="21"/>
                    <a:pt x="45" y="3"/>
                    <a:pt x="0" y="0"/>
                  </a:cubicBezTo>
                  <a:close/>
                </a:path>
              </a:pathLst>
            </a:custGeom>
            <a:solidFill>
              <a:srgbClr val="74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id="{17A87BA6-DE87-3D4E-3CEC-D22E9F274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" y="798"/>
              <a:ext cx="82" cy="53"/>
            </a:xfrm>
            <a:custGeom>
              <a:avLst/>
              <a:gdLst>
                <a:gd name="T0" fmla="*/ 118 w 118"/>
                <a:gd name="T1" fmla="*/ 0 h 77"/>
                <a:gd name="T2" fmla="*/ 0 w 118"/>
                <a:gd name="T3" fmla="*/ 49 h 77"/>
                <a:gd name="T4" fmla="*/ 29 w 118"/>
                <a:gd name="T5" fmla="*/ 77 h 77"/>
                <a:gd name="T6" fmla="*/ 118 w 118"/>
                <a:gd name="T7" fmla="*/ 40 h 77"/>
                <a:gd name="T8" fmla="*/ 118 w 118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7">
                  <a:moveTo>
                    <a:pt x="118" y="0"/>
                  </a:moveTo>
                  <a:cubicBezTo>
                    <a:pt x="73" y="2"/>
                    <a:pt x="32" y="20"/>
                    <a:pt x="0" y="49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53" y="56"/>
                    <a:pt x="84" y="43"/>
                    <a:pt x="118" y="40"/>
                  </a:cubicBezTo>
                  <a:cubicBezTo>
                    <a:pt x="118" y="0"/>
                    <a:pt x="118" y="0"/>
                    <a:pt x="118" y="0"/>
                  </a:cubicBezTo>
                  <a:close/>
                </a:path>
              </a:pathLst>
            </a:custGeom>
            <a:solidFill>
              <a:srgbClr val="74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2" name="Freeform 47">
              <a:extLst>
                <a:ext uri="{FF2B5EF4-FFF2-40B4-BE49-F238E27FC236}">
                  <a16:creationId xmlns:a16="http://schemas.microsoft.com/office/drawing/2014/main" id="{9B7C411D-6AE9-A82B-8642-2B3155F3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" y="883"/>
              <a:ext cx="141" cy="83"/>
            </a:xfrm>
            <a:custGeom>
              <a:avLst/>
              <a:gdLst>
                <a:gd name="T0" fmla="*/ 203 w 204"/>
                <a:gd name="T1" fmla="*/ 83 h 119"/>
                <a:gd name="T2" fmla="*/ 204 w 204"/>
                <a:gd name="T3" fmla="*/ 81 h 119"/>
                <a:gd name="T4" fmla="*/ 204 w 204"/>
                <a:gd name="T5" fmla="*/ 73 h 119"/>
                <a:gd name="T6" fmla="*/ 158 w 204"/>
                <a:gd name="T7" fmla="*/ 26 h 119"/>
                <a:gd name="T8" fmla="*/ 148 w 204"/>
                <a:gd name="T9" fmla="*/ 28 h 119"/>
                <a:gd name="T10" fmla="*/ 98 w 204"/>
                <a:gd name="T11" fmla="*/ 0 h 119"/>
                <a:gd name="T12" fmla="*/ 38 w 204"/>
                <a:gd name="T13" fmla="*/ 59 h 119"/>
                <a:gd name="T14" fmla="*/ 38 w 204"/>
                <a:gd name="T15" fmla="*/ 62 h 119"/>
                <a:gd name="T16" fmla="*/ 29 w 204"/>
                <a:gd name="T17" fmla="*/ 60 h 119"/>
                <a:gd name="T18" fmla="*/ 0 w 204"/>
                <a:gd name="T19" fmla="*/ 90 h 119"/>
                <a:gd name="T20" fmla="*/ 26 w 204"/>
                <a:gd name="T21" fmla="*/ 119 h 119"/>
                <a:gd name="T22" fmla="*/ 158 w 204"/>
                <a:gd name="T23" fmla="*/ 119 h 119"/>
                <a:gd name="T24" fmla="*/ 199 w 204"/>
                <a:gd name="T25" fmla="*/ 95 h 119"/>
                <a:gd name="T26" fmla="*/ 199 w 204"/>
                <a:gd name="T27" fmla="*/ 94 h 119"/>
                <a:gd name="T28" fmla="*/ 203 w 204"/>
                <a:gd name="T29" fmla="*/ 8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119">
                  <a:moveTo>
                    <a:pt x="203" y="83"/>
                  </a:moveTo>
                  <a:cubicBezTo>
                    <a:pt x="203" y="82"/>
                    <a:pt x="204" y="82"/>
                    <a:pt x="204" y="81"/>
                  </a:cubicBezTo>
                  <a:cubicBezTo>
                    <a:pt x="204" y="79"/>
                    <a:pt x="204" y="76"/>
                    <a:pt x="204" y="73"/>
                  </a:cubicBezTo>
                  <a:cubicBezTo>
                    <a:pt x="204" y="47"/>
                    <a:pt x="184" y="26"/>
                    <a:pt x="158" y="26"/>
                  </a:cubicBezTo>
                  <a:cubicBezTo>
                    <a:pt x="155" y="26"/>
                    <a:pt x="151" y="27"/>
                    <a:pt x="148" y="28"/>
                  </a:cubicBezTo>
                  <a:cubicBezTo>
                    <a:pt x="137" y="11"/>
                    <a:pt x="119" y="0"/>
                    <a:pt x="98" y="0"/>
                  </a:cubicBezTo>
                  <a:cubicBezTo>
                    <a:pt x="65" y="0"/>
                    <a:pt x="38" y="27"/>
                    <a:pt x="38" y="59"/>
                  </a:cubicBezTo>
                  <a:cubicBezTo>
                    <a:pt x="38" y="60"/>
                    <a:pt x="38" y="61"/>
                    <a:pt x="38" y="62"/>
                  </a:cubicBezTo>
                  <a:cubicBezTo>
                    <a:pt x="35" y="61"/>
                    <a:pt x="32" y="60"/>
                    <a:pt x="29" y="60"/>
                  </a:cubicBezTo>
                  <a:cubicBezTo>
                    <a:pt x="13" y="60"/>
                    <a:pt x="0" y="73"/>
                    <a:pt x="0" y="90"/>
                  </a:cubicBezTo>
                  <a:cubicBezTo>
                    <a:pt x="0" y="105"/>
                    <a:pt x="11" y="117"/>
                    <a:pt x="26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76" y="119"/>
                    <a:pt x="191" y="109"/>
                    <a:pt x="199" y="95"/>
                  </a:cubicBezTo>
                  <a:cubicBezTo>
                    <a:pt x="199" y="95"/>
                    <a:pt x="199" y="94"/>
                    <a:pt x="199" y="94"/>
                  </a:cubicBezTo>
                  <a:cubicBezTo>
                    <a:pt x="200" y="91"/>
                    <a:pt x="202" y="88"/>
                    <a:pt x="203" y="83"/>
                  </a:cubicBezTo>
                  <a:close/>
                </a:path>
              </a:pathLst>
            </a:custGeom>
            <a:solidFill>
              <a:srgbClr val="B6C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73" name="trial" descr="trial, testing, development">
            <a:extLst>
              <a:ext uri="{FF2B5EF4-FFF2-40B4-BE49-F238E27FC236}">
                <a16:creationId xmlns:a16="http://schemas.microsoft.com/office/drawing/2014/main" id="{C3F95CAB-379A-0736-6E91-AD2F08BA437C}"/>
              </a:ext>
            </a:extLst>
          </p:cNvPr>
          <p:cNvGrpSpPr/>
          <p:nvPr/>
        </p:nvGrpSpPr>
        <p:grpSpPr>
          <a:xfrm>
            <a:off x="5570348" y="2651061"/>
            <a:ext cx="1043940" cy="1043940"/>
            <a:chOff x="11040257" y="4789957"/>
            <a:chExt cx="420624" cy="42062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3FA1FD5-3182-ECB1-1D60-0EB025733962}"/>
                </a:ext>
              </a:extLst>
            </p:cNvPr>
            <p:cNvSpPr/>
            <p:nvPr/>
          </p:nvSpPr>
          <p:spPr>
            <a:xfrm>
              <a:off x="11039341" y="4841974"/>
              <a:ext cx="416288" cy="320888"/>
            </a:xfrm>
            <a:custGeom>
              <a:avLst/>
              <a:gdLst>
                <a:gd name="connsiteX0" fmla="*/ 1475 w 416287"/>
                <a:gd name="connsiteY0" fmla="*/ 322017 h 320888"/>
                <a:gd name="connsiteX1" fmla="*/ 417763 w 416287"/>
                <a:gd name="connsiteY1" fmla="*/ 322017 h 320888"/>
                <a:gd name="connsiteX2" fmla="*/ 417763 w 416287"/>
                <a:gd name="connsiteY2" fmla="*/ 1475 h 320888"/>
                <a:gd name="connsiteX3" fmla="*/ 1475 w 416287"/>
                <a:gd name="connsiteY3" fmla="*/ 1475 h 320888"/>
                <a:gd name="connsiteX4" fmla="*/ 1475 w 416287"/>
                <a:gd name="connsiteY4" fmla="*/ 322017 h 3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287" h="320888">
                  <a:moveTo>
                    <a:pt x="1475" y="322017"/>
                  </a:moveTo>
                  <a:lnTo>
                    <a:pt x="417763" y="322017"/>
                  </a:lnTo>
                  <a:lnTo>
                    <a:pt x="417763" y="1475"/>
                  </a:lnTo>
                  <a:lnTo>
                    <a:pt x="1475" y="1475"/>
                  </a:lnTo>
                  <a:lnTo>
                    <a:pt x="1475" y="322017"/>
                  </a:lnTo>
                  <a:close/>
                </a:path>
              </a:pathLst>
            </a:custGeom>
            <a:solidFill>
              <a:srgbClr val="B6C5EE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21CB5C-5086-4CDD-3106-6732CEC25FFD}"/>
                </a:ext>
              </a:extLst>
            </p:cNvPr>
            <p:cNvSpPr/>
            <p:nvPr/>
          </p:nvSpPr>
          <p:spPr>
            <a:xfrm>
              <a:off x="11039341" y="4833217"/>
              <a:ext cx="416288" cy="43363"/>
            </a:xfrm>
            <a:custGeom>
              <a:avLst/>
              <a:gdLst>
                <a:gd name="connsiteX0" fmla="*/ 1475 w 416287"/>
                <a:gd name="connsiteY0" fmla="*/ 44857 h 43363"/>
                <a:gd name="connsiteX1" fmla="*/ 417617 w 416287"/>
                <a:gd name="connsiteY1" fmla="*/ 44857 h 43363"/>
                <a:gd name="connsiteX2" fmla="*/ 417617 w 416287"/>
                <a:gd name="connsiteY2" fmla="*/ 1475 h 43363"/>
                <a:gd name="connsiteX3" fmla="*/ 1475 w 416287"/>
                <a:gd name="connsiteY3" fmla="*/ 1475 h 43363"/>
                <a:gd name="connsiteX4" fmla="*/ 1475 w 416287"/>
                <a:gd name="connsiteY4" fmla="*/ 44857 h 4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287" h="43363">
                  <a:moveTo>
                    <a:pt x="1475" y="44857"/>
                  </a:moveTo>
                  <a:lnTo>
                    <a:pt x="417617" y="44857"/>
                  </a:lnTo>
                  <a:lnTo>
                    <a:pt x="417617" y="1475"/>
                  </a:lnTo>
                  <a:lnTo>
                    <a:pt x="1475" y="1475"/>
                  </a:lnTo>
                  <a:lnTo>
                    <a:pt x="1475" y="44857"/>
                  </a:lnTo>
                  <a:close/>
                </a:path>
              </a:pathLst>
            </a:custGeom>
            <a:solidFill>
              <a:srgbClr val="74CDF3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9200D6C-2740-0E07-BC73-1F0086F0DD47}"/>
                </a:ext>
              </a:extLst>
            </p:cNvPr>
            <p:cNvSpPr/>
            <p:nvPr/>
          </p:nvSpPr>
          <p:spPr>
            <a:xfrm>
              <a:off x="11093604" y="4845193"/>
              <a:ext cx="21682" cy="21682"/>
            </a:xfrm>
            <a:custGeom>
              <a:avLst/>
              <a:gdLst>
                <a:gd name="connsiteX0" fmla="*/ 12065 w 21681"/>
                <a:gd name="connsiteY0" fmla="*/ 22655 h 21681"/>
                <a:gd name="connsiteX1" fmla="*/ 22655 w 21681"/>
                <a:gd name="connsiteY1" fmla="*/ 12065 h 21681"/>
                <a:gd name="connsiteX2" fmla="*/ 12065 w 21681"/>
                <a:gd name="connsiteY2" fmla="*/ 1475 h 21681"/>
                <a:gd name="connsiteX3" fmla="*/ 1475 w 21681"/>
                <a:gd name="connsiteY3" fmla="*/ 12065 h 21681"/>
                <a:gd name="connsiteX4" fmla="*/ 12065 w 21681"/>
                <a:gd name="connsiteY4" fmla="*/ 22655 h 2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81" h="21681">
                  <a:moveTo>
                    <a:pt x="12065" y="22655"/>
                  </a:moveTo>
                  <a:cubicBezTo>
                    <a:pt x="17913" y="22655"/>
                    <a:pt x="22655" y="17914"/>
                    <a:pt x="22655" y="12065"/>
                  </a:cubicBezTo>
                  <a:cubicBezTo>
                    <a:pt x="22655" y="6217"/>
                    <a:pt x="17913" y="1475"/>
                    <a:pt x="12065" y="1475"/>
                  </a:cubicBezTo>
                  <a:cubicBezTo>
                    <a:pt x="6216" y="1475"/>
                    <a:pt x="1475" y="6217"/>
                    <a:pt x="1475" y="12065"/>
                  </a:cubicBezTo>
                  <a:cubicBezTo>
                    <a:pt x="1475" y="17914"/>
                    <a:pt x="6216" y="22655"/>
                    <a:pt x="12065" y="22655"/>
                  </a:cubicBez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A5EA274-E24F-9A55-DE27-DF28F35BC4FE}"/>
                </a:ext>
              </a:extLst>
            </p:cNvPr>
            <p:cNvSpPr/>
            <p:nvPr/>
          </p:nvSpPr>
          <p:spPr>
            <a:xfrm>
              <a:off x="11060739" y="4845193"/>
              <a:ext cx="21682" cy="21682"/>
            </a:xfrm>
            <a:custGeom>
              <a:avLst/>
              <a:gdLst>
                <a:gd name="connsiteX0" fmla="*/ 12065 w 21681"/>
                <a:gd name="connsiteY0" fmla="*/ 22655 h 21681"/>
                <a:gd name="connsiteX1" fmla="*/ 22655 w 21681"/>
                <a:gd name="connsiteY1" fmla="*/ 12065 h 21681"/>
                <a:gd name="connsiteX2" fmla="*/ 12065 w 21681"/>
                <a:gd name="connsiteY2" fmla="*/ 1475 h 21681"/>
                <a:gd name="connsiteX3" fmla="*/ 1475 w 21681"/>
                <a:gd name="connsiteY3" fmla="*/ 12065 h 21681"/>
                <a:gd name="connsiteX4" fmla="*/ 12065 w 21681"/>
                <a:gd name="connsiteY4" fmla="*/ 22655 h 2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81" h="21681">
                  <a:moveTo>
                    <a:pt x="12065" y="22655"/>
                  </a:moveTo>
                  <a:cubicBezTo>
                    <a:pt x="17914" y="22655"/>
                    <a:pt x="22655" y="17914"/>
                    <a:pt x="22655" y="12065"/>
                  </a:cubicBezTo>
                  <a:cubicBezTo>
                    <a:pt x="22655" y="6217"/>
                    <a:pt x="17914" y="1475"/>
                    <a:pt x="12065" y="1475"/>
                  </a:cubicBezTo>
                  <a:cubicBezTo>
                    <a:pt x="6216" y="1475"/>
                    <a:pt x="1475" y="6217"/>
                    <a:pt x="1475" y="12065"/>
                  </a:cubicBezTo>
                  <a:cubicBezTo>
                    <a:pt x="1475" y="17914"/>
                    <a:pt x="6216" y="22655"/>
                    <a:pt x="12065" y="22655"/>
                  </a:cubicBez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D1AEAD6-D8D9-9E8D-E3E5-52D3973B8949}"/>
                </a:ext>
              </a:extLst>
            </p:cNvPr>
            <p:cNvSpPr/>
            <p:nvPr/>
          </p:nvSpPr>
          <p:spPr>
            <a:xfrm>
              <a:off x="11127198" y="4845193"/>
              <a:ext cx="21682" cy="21682"/>
            </a:xfrm>
            <a:custGeom>
              <a:avLst/>
              <a:gdLst>
                <a:gd name="connsiteX0" fmla="*/ 12065 w 21681"/>
                <a:gd name="connsiteY0" fmla="*/ 22655 h 21681"/>
                <a:gd name="connsiteX1" fmla="*/ 22655 w 21681"/>
                <a:gd name="connsiteY1" fmla="*/ 12065 h 21681"/>
                <a:gd name="connsiteX2" fmla="*/ 12065 w 21681"/>
                <a:gd name="connsiteY2" fmla="*/ 1475 h 21681"/>
                <a:gd name="connsiteX3" fmla="*/ 1475 w 21681"/>
                <a:gd name="connsiteY3" fmla="*/ 12065 h 21681"/>
                <a:gd name="connsiteX4" fmla="*/ 12065 w 21681"/>
                <a:gd name="connsiteY4" fmla="*/ 22655 h 2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81" h="21681">
                  <a:moveTo>
                    <a:pt x="12065" y="22655"/>
                  </a:moveTo>
                  <a:cubicBezTo>
                    <a:pt x="17914" y="22655"/>
                    <a:pt x="22655" y="17914"/>
                    <a:pt x="22655" y="12065"/>
                  </a:cubicBezTo>
                  <a:cubicBezTo>
                    <a:pt x="22655" y="6217"/>
                    <a:pt x="17914" y="1475"/>
                    <a:pt x="12065" y="1475"/>
                  </a:cubicBezTo>
                  <a:cubicBezTo>
                    <a:pt x="6217" y="1475"/>
                    <a:pt x="1475" y="6217"/>
                    <a:pt x="1475" y="12065"/>
                  </a:cubicBezTo>
                  <a:cubicBezTo>
                    <a:pt x="1475" y="17914"/>
                    <a:pt x="6217" y="22655"/>
                    <a:pt x="12065" y="22655"/>
                  </a:cubicBez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6E5ECE5-9B67-BB97-CACD-900B671AABBF}"/>
                </a:ext>
              </a:extLst>
            </p:cNvPr>
            <p:cNvSpPr/>
            <p:nvPr/>
          </p:nvSpPr>
          <p:spPr>
            <a:xfrm>
              <a:off x="11224990" y="4997100"/>
              <a:ext cx="43363" cy="43363"/>
            </a:xfrm>
            <a:custGeom>
              <a:avLst/>
              <a:gdLst>
                <a:gd name="connsiteX0" fmla="*/ 45806 w 43363"/>
                <a:gd name="connsiteY0" fmla="*/ 1475 h 43363"/>
                <a:gd name="connsiteX1" fmla="*/ 1475 w 43363"/>
                <a:gd name="connsiteY1" fmla="*/ 1475 h 43363"/>
                <a:gd name="connsiteX2" fmla="*/ 1475 w 43363"/>
                <a:gd name="connsiteY2" fmla="*/ 45806 h 43363"/>
                <a:gd name="connsiteX3" fmla="*/ 45806 w 43363"/>
                <a:gd name="connsiteY3" fmla="*/ 45806 h 43363"/>
                <a:gd name="connsiteX4" fmla="*/ 45806 w 43363"/>
                <a:gd name="connsiteY4" fmla="*/ 1475 h 4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63" h="43363">
                  <a:moveTo>
                    <a:pt x="45806" y="1475"/>
                  </a:moveTo>
                  <a:lnTo>
                    <a:pt x="1475" y="1475"/>
                  </a:lnTo>
                  <a:lnTo>
                    <a:pt x="1475" y="45806"/>
                  </a:lnTo>
                  <a:lnTo>
                    <a:pt x="45806" y="45806"/>
                  </a:lnTo>
                  <a:lnTo>
                    <a:pt x="45806" y="1475"/>
                  </a:lnTo>
                  <a:close/>
                </a:path>
              </a:pathLst>
            </a:custGeom>
            <a:solidFill>
              <a:srgbClr val="202192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C2DB138-E17D-C4D3-9D68-AB6002642081}"/>
                </a:ext>
              </a:extLst>
            </p:cNvPr>
            <p:cNvSpPr/>
            <p:nvPr/>
          </p:nvSpPr>
          <p:spPr>
            <a:xfrm>
              <a:off x="11297441" y="4953212"/>
              <a:ext cx="82390" cy="134426"/>
            </a:xfrm>
            <a:custGeom>
              <a:avLst/>
              <a:gdLst>
                <a:gd name="connsiteX0" fmla="*/ 17689 w 82390"/>
                <a:gd name="connsiteY0" fmla="*/ 1475 h 134426"/>
                <a:gd name="connsiteX1" fmla="*/ 2060 w 82390"/>
                <a:gd name="connsiteY1" fmla="*/ 17104 h 134426"/>
                <a:gd name="connsiteX2" fmla="*/ 52671 w 82390"/>
                <a:gd name="connsiteY2" fmla="*/ 67716 h 134426"/>
                <a:gd name="connsiteX3" fmla="*/ 1475 w 82390"/>
                <a:gd name="connsiteY3" fmla="*/ 118912 h 134426"/>
                <a:gd name="connsiteX4" fmla="*/ 17104 w 82390"/>
                <a:gd name="connsiteY4" fmla="*/ 134541 h 134426"/>
                <a:gd name="connsiteX5" fmla="*/ 83930 w 82390"/>
                <a:gd name="connsiteY5" fmla="*/ 67716 h 134426"/>
                <a:gd name="connsiteX6" fmla="*/ 17689 w 82390"/>
                <a:gd name="connsiteY6" fmla="*/ 1475 h 13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90" h="134426">
                  <a:moveTo>
                    <a:pt x="17689" y="1475"/>
                  </a:moveTo>
                  <a:lnTo>
                    <a:pt x="2060" y="17104"/>
                  </a:lnTo>
                  <a:lnTo>
                    <a:pt x="52671" y="67716"/>
                  </a:lnTo>
                  <a:lnTo>
                    <a:pt x="1475" y="118912"/>
                  </a:lnTo>
                  <a:lnTo>
                    <a:pt x="17104" y="134541"/>
                  </a:lnTo>
                  <a:lnTo>
                    <a:pt x="83930" y="67716"/>
                  </a:lnTo>
                  <a:lnTo>
                    <a:pt x="17689" y="1475"/>
                  </a:lnTo>
                  <a:close/>
                </a:path>
              </a:pathLst>
            </a:custGeom>
            <a:solidFill>
              <a:srgbClr val="202192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E20B160-B969-31A9-E847-746B7E9C40D1}"/>
                </a:ext>
              </a:extLst>
            </p:cNvPr>
            <p:cNvSpPr/>
            <p:nvPr/>
          </p:nvSpPr>
          <p:spPr>
            <a:xfrm>
              <a:off x="11112957" y="4953212"/>
              <a:ext cx="82390" cy="134426"/>
            </a:xfrm>
            <a:custGeom>
              <a:avLst/>
              <a:gdLst>
                <a:gd name="connsiteX0" fmla="*/ 67716 w 82390"/>
                <a:gd name="connsiteY0" fmla="*/ 134541 h 134426"/>
                <a:gd name="connsiteX1" fmla="*/ 83418 w 82390"/>
                <a:gd name="connsiteY1" fmla="*/ 118912 h 134426"/>
                <a:gd name="connsiteX2" fmla="*/ 32806 w 82390"/>
                <a:gd name="connsiteY2" fmla="*/ 68300 h 134426"/>
                <a:gd name="connsiteX3" fmla="*/ 84002 w 82390"/>
                <a:gd name="connsiteY3" fmla="*/ 17104 h 134426"/>
                <a:gd name="connsiteX4" fmla="*/ 68373 w 82390"/>
                <a:gd name="connsiteY4" fmla="*/ 1475 h 134426"/>
                <a:gd name="connsiteX5" fmla="*/ 1475 w 82390"/>
                <a:gd name="connsiteY5" fmla="*/ 68300 h 134426"/>
                <a:gd name="connsiteX6" fmla="*/ 67716 w 82390"/>
                <a:gd name="connsiteY6" fmla="*/ 134541 h 13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90" h="134426">
                  <a:moveTo>
                    <a:pt x="67716" y="134541"/>
                  </a:moveTo>
                  <a:lnTo>
                    <a:pt x="83418" y="118912"/>
                  </a:lnTo>
                  <a:lnTo>
                    <a:pt x="32806" y="68300"/>
                  </a:lnTo>
                  <a:lnTo>
                    <a:pt x="84002" y="17104"/>
                  </a:lnTo>
                  <a:lnTo>
                    <a:pt x="68373" y="1475"/>
                  </a:lnTo>
                  <a:lnTo>
                    <a:pt x="1475" y="68300"/>
                  </a:lnTo>
                  <a:lnTo>
                    <a:pt x="67716" y="134541"/>
                  </a:lnTo>
                  <a:close/>
                </a:path>
              </a:pathLst>
            </a:custGeom>
            <a:solidFill>
              <a:srgbClr val="202192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26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6184-2275-6FF0-682E-C5654354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Dapr Users</a:t>
            </a:r>
          </a:p>
        </p:txBody>
      </p:sp>
      <p:pic>
        <p:nvPicPr>
          <p:cNvPr id="3" name="Google Shape;602;p85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61929DF7-CE00-FFE7-7FFC-6621C63DDC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870" y="1277981"/>
            <a:ext cx="10250610" cy="5040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03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6E4E-AB91-D929-3959-3154195A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 anchor="t">
            <a:normAutofit/>
          </a:bodyPr>
          <a:lstStyle/>
          <a:p>
            <a:r>
              <a:rPr lang="en-IN" dirty="0"/>
              <a:t>Dapr Resources</a:t>
            </a:r>
          </a:p>
        </p:txBody>
      </p:sp>
      <p:pic>
        <p:nvPicPr>
          <p:cNvPr id="14" name="Google Shape;1720;p7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C2F4D83D-A539-E761-B1C8-D26C5B87D0E5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886320" y="1137919"/>
            <a:ext cx="4834800" cy="483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709;p72">
            <a:extLst>
              <a:ext uri="{FF2B5EF4-FFF2-40B4-BE49-F238E27FC236}">
                <a16:creationId xmlns:a16="http://schemas.microsoft.com/office/drawing/2014/main" id="{E1396964-59C8-CA77-792A-FBB57AA7AD00}"/>
              </a:ext>
            </a:extLst>
          </p:cNvPr>
          <p:cNvGrpSpPr/>
          <p:nvPr/>
        </p:nvGrpSpPr>
        <p:grpSpPr>
          <a:xfrm>
            <a:off x="6200826" y="1710605"/>
            <a:ext cx="5387599" cy="3689431"/>
            <a:chOff x="1255926" y="1722074"/>
            <a:chExt cx="5869534" cy="4019455"/>
          </a:xfrm>
        </p:grpSpPr>
        <p:pic>
          <p:nvPicPr>
            <p:cNvPr id="4" name="Google Shape;1710;p72" descr="A blue face with black eyes&#10;&#10;Description automatically generated">
              <a:extLst>
                <a:ext uri="{FF2B5EF4-FFF2-40B4-BE49-F238E27FC236}">
                  <a16:creationId xmlns:a16="http://schemas.microsoft.com/office/drawing/2014/main" id="{72EDA839-FAC6-4E21-A1FA-81D7E9BB434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61551" y="4421842"/>
              <a:ext cx="540000" cy="408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711;p72" descr="A black cat in a circle&#10;&#10;Description automatically generated">
              <a:extLst>
                <a:ext uri="{FF2B5EF4-FFF2-40B4-BE49-F238E27FC236}">
                  <a16:creationId xmlns:a16="http://schemas.microsoft.com/office/drawing/2014/main" id="{67C14586-59AB-3162-D8B0-5116B4A5B73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55926" y="3474111"/>
              <a:ext cx="55125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712;p7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C360CC1-8D71-AF56-CCCC-78C768B0191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97551" y="5237762"/>
              <a:ext cx="468000" cy="422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713;p72" descr="A red and white play button&#10;&#10;Description automatically generated">
              <a:extLst>
                <a:ext uri="{FF2B5EF4-FFF2-40B4-BE49-F238E27FC236}">
                  <a16:creationId xmlns:a16="http://schemas.microsoft.com/office/drawing/2014/main" id="{27BFFBDE-4F09-223E-2B91-BA984184216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61551" y="2693523"/>
              <a:ext cx="540000" cy="372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714;p72" descr="A blue globe with a black background&#10;&#10;Description automatically generated">
              <a:extLst>
                <a:ext uri="{FF2B5EF4-FFF2-40B4-BE49-F238E27FC236}">
                  <a16:creationId xmlns:a16="http://schemas.microsoft.com/office/drawing/2014/main" id="{D5B87760-CCD8-993D-040E-A762AA8E2DB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61551" y="1745792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715;p72">
              <a:hlinkClick r:id="rId9"/>
              <a:extLst>
                <a:ext uri="{FF2B5EF4-FFF2-40B4-BE49-F238E27FC236}">
                  <a16:creationId xmlns:a16="http://schemas.microsoft.com/office/drawing/2014/main" id="{ECB8D54B-A932-BBBB-8804-68346DD83196}"/>
                </a:ext>
              </a:extLst>
            </p:cNvPr>
            <p:cNvSpPr txBox="1"/>
            <p:nvPr/>
          </p:nvSpPr>
          <p:spPr>
            <a:xfrm>
              <a:off x="2385060" y="1722074"/>
              <a:ext cx="156324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defTabSz="832104">
                <a:spcAft>
                  <a:spcPts val="600"/>
                </a:spcAft>
                <a:buClr>
                  <a:srgbClr val="000000"/>
                </a:buClr>
                <a:buSzPts val="3200"/>
              </a:pPr>
              <a:r>
                <a:rPr lang="en-US" sz="2912" kern="1200">
                  <a:solidFill>
                    <a:srgbClr val="000000"/>
                  </a:solidFill>
                  <a:latin typeface="Space Grotesk"/>
                  <a:ea typeface="+mn-ea"/>
                  <a:cs typeface="+mn-cs"/>
                  <a:sym typeface="Space Grotesk"/>
                </a:rPr>
                <a:t>dapr.io</a:t>
              </a:r>
              <a:endParaRPr sz="32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0" name="Google Shape;1716;p72">
              <a:hlinkClick r:id="rId10"/>
              <a:extLst>
                <a:ext uri="{FF2B5EF4-FFF2-40B4-BE49-F238E27FC236}">
                  <a16:creationId xmlns:a16="http://schemas.microsoft.com/office/drawing/2014/main" id="{0C1DE967-4E75-8FE3-C88E-6CAFDF360CA4}"/>
                </a:ext>
              </a:extLst>
            </p:cNvPr>
            <p:cNvSpPr txBox="1"/>
            <p:nvPr/>
          </p:nvSpPr>
          <p:spPr>
            <a:xfrm>
              <a:off x="2385060" y="2587563"/>
              <a:ext cx="416011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defTabSz="832104">
                <a:spcAft>
                  <a:spcPts val="600"/>
                </a:spcAft>
                <a:buClr>
                  <a:srgbClr val="000000"/>
                </a:buClr>
                <a:buSzPts val="3200"/>
              </a:pPr>
              <a:r>
                <a:rPr lang="en-US" sz="2912" kern="1200">
                  <a:solidFill>
                    <a:srgbClr val="000000"/>
                  </a:solidFill>
                  <a:latin typeface="Space Grotesk"/>
                  <a:ea typeface="+mn-ea"/>
                  <a:cs typeface="+mn-cs"/>
                  <a:sym typeface="Space Grotesk"/>
                </a:rPr>
                <a:t>bit.ly/</a:t>
              </a:r>
              <a:r>
                <a:rPr lang="en-US" sz="2912" kern="1200" err="1">
                  <a:solidFill>
                    <a:srgbClr val="000000"/>
                  </a:solidFill>
                  <a:latin typeface="Space Grotesk"/>
                  <a:ea typeface="+mn-ea"/>
                  <a:cs typeface="+mn-cs"/>
                  <a:sym typeface="Space Grotesk"/>
                </a:rPr>
                <a:t>dapr-youtube</a:t>
              </a:r>
              <a:endParaRPr sz="32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" name="Google Shape;1717;p72">
              <a:hlinkClick r:id="rId11"/>
              <a:extLst>
                <a:ext uri="{FF2B5EF4-FFF2-40B4-BE49-F238E27FC236}">
                  <a16:creationId xmlns:a16="http://schemas.microsoft.com/office/drawing/2014/main" id="{824614F1-31F8-78B4-A136-D2F948F64C5F}"/>
                </a:ext>
              </a:extLst>
            </p:cNvPr>
            <p:cNvSpPr txBox="1"/>
            <p:nvPr/>
          </p:nvSpPr>
          <p:spPr>
            <a:xfrm>
              <a:off x="2385060" y="3451723"/>
              <a:ext cx="47404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defTabSz="832104">
                <a:spcAft>
                  <a:spcPts val="600"/>
                </a:spcAft>
                <a:buClr>
                  <a:srgbClr val="000000"/>
                </a:buClr>
                <a:buSzPts val="3200"/>
              </a:pPr>
              <a:r>
                <a:rPr lang="en-US" sz="2912" kern="1200">
                  <a:solidFill>
                    <a:srgbClr val="000000"/>
                  </a:solidFill>
                  <a:latin typeface="Space Grotesk"/>
                  <a:ea typeface="+mn-ea"/>
                  <a:cs typeface="+mn-cs"/>
                  <a:sym typeface="Space Grotesk"/>
                </a:rPr>
                <a:t>bit.ly/dapr-quickstarts</a:t>
              </a:r>
              <a:endParaRPr sz="32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" name="Google Shape;1718;p72">
              <a:hlinkClick r:id="rId12"/>
              <a:extLst>
                <a:ext uri="{FF2B5EF4-FFF2-40B4-BE49-F238E27FC236}">
                  <a16:creationId xmlns:a16="http://schemas.microsoft.com/office/drawing/2014/main" id="{4082479F-F676-6068-6A6A-DA07CF86E7FF}"/>
                </a:ext>
              </a:extLst>
            </p:cNvPr>
            <p:cNvSpPr txBox="1"/>
            <p:nvPr/>
          </p:nvSpPr>
          <p:spPr>
            <a:xfrm>
              <a:off x="2385060" y="4333548"/>
              <a:ext cx="395492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defTabSz="832104">
                <a:spcAft>
                  <a:spcPts val="600"/>
                </a:spcAft>
                <a:buClr>
                  <a:srgbClr val="000000"/>
                </a:buClr>
                <a:buSzPts val="3200"/>
              </a:pPr>
              <a:r>
                <a:rPr lang="en-US" sz="2912" kern="1200">
                  <a:solidFill>
                    <a:srgbClr val="000000"/>
                  </a:solidFill>
                  <a:latin typeface="Space Grotesk"/>
                  <a:ea typeface="+mn-ea"/>
                  <a:cs typeface="+mn-cs"/>
                  <a:sym typeface="Space Grotesk"/>
                </a:rPr>
                <a:t>bit.ly/dapr-discord</a:t>
              </a:r>
              <a:endParaRPr sz="32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" name="Google Shape;1719;p72">
              <a:hlinkClick r:id="rId13"/>
              <a:extLst>
                <a:ext uri="{FF2B5EF4-FFF2-40B4-BE49-F238E27FC236}">
                  <a16:creationId xmlns:a16="http://schemas.microsoft.com/office/drawing/2014/main" id="{66E55FF8-9857-8D5C-AE86-5D09CF1D80F9}"/>
                </a:ext>
              </a:extLst>
            </p:cNvPr>
            <p:cNvSpPr txBox="1"/>
            <p:nvPr/>
          </p:nvSpPr>
          <p:spPr>
            <a:xfrm>
              <a:off x="2385060" y="5156754"/>
              <a:ext cx="225574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defTabSz="832104">
                <a:spcAft>
                  <a:spcPts val="600"/>
                </a:spcAft>
                <a:buClr>
                  <a:srgbClr val="000000"/>
                </a:buClr>
                <a:buSzPts val="3200"/>
              </a:pPr>
              <a:r>
                <a:rPr lang="en-US" sz="2912" kern="1200">
                  <a:solidFill>
                    <a:srgbClr val="000000"/>
                  </a:solidFill>
                  <a:latin typeface="Space Grotesk"/>
                  <a:ea typeface="+mn-ea"/>
                  <a:cs typeface="+mn-cs"/>
                  <a:sym typeface="Space Grotesk"/>
                </a:rPr>
                <a:t>@daprdev</a:t>
              </a:r>
              <a:endParaRPr sz="32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28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9231-86D4-1F76-542F-DBD51477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5C7B0-C3AC-6D36-C2C6-69A1774D2EDF}"/>
              </a:ext>
            </a:extLst>
          </p:cNvPr>
          <p:cNvSpPr txBox="1"/>
          <p:nvPr/>
        </p:nvSpPr>
        <p:spPr>
          <a:xfrm>
            <a:off x="786063" y="1443789"/>
            <a:ext cx="4475008" cy="637097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</a:pPr>
            <a:r>
              <a:rPr lang="en-IN" sz="2000" dirty="0">
                <a:solidFill>
                  <a:schemeClr val="bg1"/>
                </a:solidFill>
              </a:rPr>
              <a:t>Is Dapr like a Service Mesh?</a:t>
            </a:r>
          </a:p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</a:pPr>
            <a:r>
              <a:rPr lang="en-IN" sz="2000" dirty="0">
                <a:solidFill>
                  <a:schemeClr val="bg1"/>
                </a:solidFill>
              </a:rPr>
              <a:t>Does Dapr provision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77849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8E18E-DCBE-15E6-3E0B-EFA7F5A552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7316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DC27-81B8-73D2-6F6B-AA21CB63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 anchor="t">
            <a:normAutofit/>
          </a:bodyPr>
          <a:lstStyle/>
          <a:p>
            <a:r>
              <a:rPr lang="en-IN" dirty="0"/>
              <a:t>Microservice building blocks for cloud</a:t>
            </a:r>
          </a:p>
        </p:txBody>
      </p:sp>
      <p:pic>
        <p:nvPicPr>
          <p:cNvPr id="2050" name="Picture 2" descr="A screenshot of a blue screen&#10;&#10;Description automatically generated">
            <a:extLst>
              <a:ext uri="{FF2B5EF4-FFF2-40B4-BE49-F238E27FC236}">
                <a16:creationId xmlns:a16="http://schemas.microsoft.com/office/drawing/2014/main" id="{25727000-9F33-0050-BB48-BE9D611B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17" y="1786702"/>
            <a:ext cx="10978515" cy="365035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6075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A0F776-FC15-807C-41D0-BF8126A5C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4" b="1803"/>
          <a:stretch/>
        </p:blipFill>
        <p:spPr bwMode="auto">
          <a:xfrm>
            <a:off x="700288" y="991825"/>
            <a:ext cx="10797774" cy="5076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39477-6498-99C6-1161-3EB8A97A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 anchor="t">
            <a:normAutofit/>
          </a:bodyPr>
          <a:lstStyle/>
          <a:p>
            <a:r>
              <a:rPr lang="en-IN" dirty="0"/>
              <a:t>Dapr APIs</a:t>
            </a:r>
          </a:p>
        </p:txBody>
      </p:sp>
    </p:spTree>
    <p:extLst>
      <p:ext uri="{BB962C8B-B14F-4D97-AF65-F5344CB8AC3E}">
        <p14:creationId xmlns:p14="http://schemas.microsoft.com/office/powerpoint/2010/main" val="520689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4F6B7F-A12B-BEB5-60B8-E249B107914C}"/>
              </a:ext>
            </a:extLst>
          </p:cNvPr>
          <p:cNvCxnSpPr>
            <a:cxnSpLocks/>
          </p:cNvCxnSpPr>
          <p:nvPr/>
        </p:nvCxnSpPr>
        <p:spPr>
          <a:xfrm>
            <a:off x="3754877" y="3094100"/>
            <a:ext cx="4278398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FC81DD86-5881-DBB9-5D2B-CEC5BC486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3275" y="1258248"/>
            <a:ext cx="3219608" cy="3756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B4C7BB-D805-297C-79B3-3BA3FD8A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Sidecar Pattern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E37E62-91C5-26D6-C768-30A7317D1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0824" y="1258248"/>
            <a:ext cx="3219608" cy="3756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C9FBD-83F0-5902-D5BB-95DEC3EB11DC}"/>
              </a:ext>
            </a:extLst>
          </p:cNvPr>
          <p:cNvSpPr txBox="1"/>
          <p:nvPr/>
        </p:nvSpPr>
        <p:spPr>
          <a:xfrm>
            <a:off x="5009354" y="2086161"/>
            <a:ext cx="1609415" cy="50783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3600" b="1" dirty="0"/>
              <a:t>My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1E2CE-5D88-A755-0337-6E5597852363}"/>
              </a:ext>
            </a:extLst>
          </p:cNvPr>
          <p:cNvSpPr txBox="1"/>
          <p:nvPr/>
        </p:nvSpPr>
        <p:spPr>
          <a:xfrm>
            <a:off x="5006275" y="2967640"/>
            <a:ext cx="2046586" cy="13911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600" b="1" dirty="0"/>
              <a:t>Logging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600" b="1" dirty="0"/>
              <a:t>Observability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600" b="1" dirty="0"/>
              <a:t>Service Discovery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600" b="1" dirty="0"/>
              <a:t>Resiliency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600" b="1" dirty="0"/>
              <a:t>etc..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F6487-A634-8BF7-A5E2-7E8613E18A89}"/>
              </a:ext>
            </a:extLst>
          </p:cNvPr>
          <p:cNvSpPr txBox="1"/>
          <p:nvPr/>
        </p:nvSpPr>
        <p:spPr>
          <a:xfrm>
            <a:off x="5006275" y="2698190"/>
            <a:ext cx="2071786" cy="53245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171450" indent="-1714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600" b="1" dirty="0"/>
              <a:t>   Core Functionality</a:t>
            </a:r>
          </a:p>
          <a:p>
            <a:pPr marL="171450" indent="-1714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endParaRPr lang="en-IN" sz="1600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B3414-9A46-F3C5-9970-1E76E1AE46F4}"/>
              </a:ext>
            </a:extLst>
          </p:cNvPr>
          <p:cNvSpPr txBox="1"/>
          <p:nvPr/>
        </p:nvSpPr>
        <p:spPr>
          <a:xfrm>
            <a:off x="8929992" y="2086160"/>
            <a:ext cx="1671355" cy="50783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3600" b="1" dirty="0" err="1"/>
              <a:t>SideCar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24563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1572E-6 2.22222E-6 L 0.30479 -0.008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9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0E9B-C7A6-289A-B0A1-C17C657B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 anchor="t">
            <a:normAutofit/>
          </a:bodyPr>
          <a:lstStyle/>
          <a:p>
            <a:r>
              <a:rPr lang="en-IN" dirty="0"/>
              <a:t>Dapr Sidecar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B42899-6158-7D98-3FFB-68911D6BD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" r="-64" b="42001"/>
          <a:stretch/>
        </p:blipFill>
        <p:spPr bwMode="auto">
          <a:xfrm>
            <a:off x="1977174" y="1266295"/>
            <a:ext cx="8244000" cy="2736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Google Shape;351;p40">
            <a:extLst>
              <a:ext uri="{FF2B5EF4-FFF2-40B4-BE49-F238E27FC236}">
                <a16:creationId xmlns:a16="http://schemas.microsoft.com/office/drawing/2014/main" id="{6D373B67-F652-BE45-F886-B0C3E23A3B52}"/>
              </a:ext>
            </a:extLst>
          </p:cNvPr>
          <p:cNvSpPr txBox="1"/>
          <p:nvPr/>
        </p:nvSpPr>
        <p:spPr>
          <a:xfrm>
            <a:off x="2427507" y="3998647"/>
            <a:ext cx="8997963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78D4"/>
              </a:buClr>
              <a:buSzPts val="1800"/>
            </a:pPr>
            <a:r>
              <a:rPr lang="en-US" b="1" dirty="0">
                <a:solidFill>
                  <a:srgbClr val="0D2192"/>
                </a:solidFill>
                <a:latin typeface="+mj-lt"/>
                <a:cs typeface="Space Grotesk" pitchFamily="2" charset="0"/>
                <a:sym typeface="Arial"/>
              </a:rPr>
              <a:t>POST</a:t>
            </a:r>
            <a:r>
              <a:rPr lang="en-US" b="1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	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http://localhost:3500/v1.0/</a:t>
            </a:r>
            <a:r>
              <a:rPr lang="en-US" b="1" dirty="0">
                <a:solidFill>
                  <a:srgbClr val="FF0000"/>
                </a:solidFill>
                <a:latin typeface="+mj-lt"/>
                <a:cs typeface="Space Grotesk" pitchFamily="2" charset="0"/>
                <a:sym typeface="Arial"/>
              </a:rPr>
              <a:t>invoke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</a:t>
            </a:r>
            <a:r>
              <a:rPr lang="en-US" b="1" dirty="0">
                <a:solidFill>
                  <a:schemeClr val="accent3"/>
                </a:solidFill>
                <a:latin typeface="+mj-lt"/>
                <a:cs typeface="Space Grotesk" pitchFamily="2" charset="0"/>
                <a:sym typeface="Arial"/>
              </a:rPr>
              <a:t>cart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/method/order</a:t>
            </a:r>
          </a:p>
          <a:p>
            <a:pPr lvl="0">
              <a:spcBef>
                <a:spcPts val="1500"/>
              </a:spcBef>
              <a:buClr>
                <a:srgbClr val="0078D4"/>
              </a:buClr>
              <a:buSzPts val="1800"/>
            </a:pPr>
            <a:r>
              <a:rPr lang="en-US" b="1" dirty="0">
                <a:solidFill>
                  <a:srgbClr val="0D2192"/>
                </a:solidFill>
                <a:latin typeface="+mj-lt"/>
                <a:cs typeface="Space Grotesk" pitchFamily="2" charset="0"/>
                <a:sym typeface="Arial"/>
              </a:rPr>
              <a:t>GET</a:t>
            </a:r>
            <a:r>
              <a:rPr lang="en-US" b="1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	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http://localhost:3500/v1.0/</a:t>
            </a:r>
            <a:r>
              <a:rPr lang="en-US" b="1" dirty="0">
                <a:solidFill>
                  <a:srgbClr val="FF0000"/>
                </a:solidFill>
                <a:latin typeface="+mj-lt"/>
                <a:cs typeface="Space Grotesk" pitchFamily="2" charset="0"/>
                <a:sym typeface="Arial"/>
              </a:rPr>
              <a:t>state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</a:t>
            </a:r>
            <a:r>
              <a:rPr lang="en-US" b="1" dirty="0">
                <a:solidFill>
                  <a:schemeClr val="accent3"/>
                </a:solidFill>
                <a:latin typeface="+mj-lt"/>
                <a:cs typeface="Space Grotesk" pitchFamily="2" charset="0"/>
                <a:sym typeface="Arial"/>
              </a:rPr>
              <a:t>inventory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/item50</a:t>
            </a:r>
          </a:p>
          <a:p>
            <a:pPr lvl="0">
              <a:spcBef>
                <a:spcPts val="1500"/>
              </a:spcBef>
              <a:buClr>
                <a:srgbClr val="000000"/>
              </a:buClr>
              <a:buSzPts val="1800"/>
            </a:pPr>
            <a:r>
              <a:rPr lang="en-US" b="1" dirty="0">
                <a:solidFill>
                  <a:srgbClr val="0D2192"/>
                </a:solidFill>
                <a:latin typeface="+mj-lt"/>
                <a:cs typeface="Space Grotesk" pitchFamily="2" charset="0"/>
                <a:sym typeface="Arial"/>
              </a:rPr>
              <a:t>POST</a:t>
            </a:r>
            <a:r>
              <a:rPr lang="en-US" b="1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	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http://localhost:3500/v1.0/</a:t>
            </a:r>
            <a:r>
              <a:rPr lang="en-US" b="1" dirty="0">
                <a:solidFill>
                  <a:srgbClr val="FF0000"/>
                </a:solidFill>
                <a:latin typeface="+mj-lt"/>
                <a:cs typeface="Space Grotesk" pitchFamily="2" charset="0"/>
                <a:sym typeface="Arial"/>
              </a:rPr>
              <a:t>publish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</a:t>
            </a:r>
            <a:r>
              <a:rPr lang="en-US" b="1" dirty="0">
                <a:solidFill>
                  <a:schemeClr val="accent3"/>
                </a:solidFill>
                <a:latin typeface="+mj-lt"/>
                <a:cs typeface="Space Grotesk" pitchFamily="2" charset="0"/>
                <a:sym typeface="Arial"/>
              </a:rPr>
              <a:t>mybroker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/order-messages</a:t>
            </a:r>
          </a:p>
          <a:p>
            <a:pPr lvl="0">
              <a:spcBef>
                <a:spcPts val="1500"/>
              </a:spcBef>
              <a:buClr>
                <a:srgbClr val="000000"/>
              </a:buClr>
              <a:buSzPts val="1800"/>
            </a:pPr>
            <a:r>
              <a:rPr lang="en-US" b="1" dirty="0">
                <a:solidFill>
                  <a:srgbClr val="0D2192"/>
                </a:solidFill>
                <a:latin typeface="+mj-lt"/>
                <a:cs typeface="Space Grotesk" pitchFamily="2" charset="0"/>
                <a:sym typeface="Arial"/>
              </a:rPr>
              <a:t>GET</a:t>
            </a:r>
            <a:r>
              <a:rPr lang="en-US" b="1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	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http://localhost:3500/v1.0/</a:t>
            </a:r>
            <a:r>
              <a:rPr lang="en-US" b="1" dirty="0">
                <a:solidFill>
                  <a:srgbClr val="FF0000"/>
                </a:solidFill>
                <a:latin typeface="+mj-lt"/>
                <a:cs typeface="Space Grotesk" pitchFamily="2" charset="0"/>
                <a:sym typeface="Arial"/>
              </a:rPr>
              <a:t>secrets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</a:t>
            </a:r>
            <a:r>
              <a:rPr lang="en-US" b="1" dirty="0">
                <a:solidFill>
                  <a:schemeClr val="accent3"/>
                </a:solidFill>
                <a:latin typeface="+mj-lt"/>
                <a:cs typeface="Space Grotesk" pitchFamily="2" charset="0"/>
                <a:sym typeface="Arial"/>
              </a:rPr>
              <a:t>vault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/dbaccess</a:t>
            </a:r>
          </a:p>
          <a:p>
            <a:pPr lvl="0">
              <a:spcBef>
                <a:spcPts val="1500"/>
              </a:spcBef>
              <a:buClr>
                <a:srgbClr val="000000"/>
              </a:buClr>
              <a:buSzPts val="1800"/>
            </a:pPr>
            <a:r>
              <a:rPr lang="en-US" b="1" dirty="0">
                <a:solidFill>
                  <a:srgbClr val="0D2192"/>
                </a:solidFill>
                <a:latin typeface="+mj-lt"/>
                <a:cs typeface="Space Grotesk" pitchFamily="2" charset="0"/>
                <a:sym typeface="Arial"/>
              </a:rPr>
              <a:t>POST</a:t>
            </a:r>
            <a:r>
              <a:rPr lang="en-US" b="1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	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http://localhost:3500/v1.0-beta1/</a:t>
            </a:r>
            <a:r>
              <a:rPr lang="en-US" b="1" dirty="0">
                <a:solidFill>
                  <a:srgbClr val="FF0000"/>
                </a:solidFill>
                <a:latin typeface="+mj-lt"/>
                <a:cs typeface="Space Grotesk" pitchFamily="2" charset="0"/>
                <a:sym typeface="Arial"/>
              </a:rPr>
              <a:t>workflows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</a:t>
            </a:r>
            <a:r>
              <a:rPr lang="en-US" b="1" dirty="0">
                <a:solidFill>
                  <a:schemeClr val="accent3"/>
                </a:solidFill>
                <a:latin typeface="+mj-lt"/>
                <a:cs typeface="Space Grotesk" pitchFamily="2" charset="0"/>
                <a:sym typeface="Arial"/>
              </a:rPr>
              <a:t>dapr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</a:t>
            </a:r>
            <a:r>
              <a:rPr lang="en-US" dirty="0">
                <a:solidFill>
                  <a:schemeClr val="bg2"/>
                </a:solidFill>
                <a:latin typeface="+mj-lt"/>
                <a:cs typeface="Space Grotesk" pitchFamily="2" charset="0"/>
                <a:sym typeface="Arial"/>
              </a:rPr>
              <a:t>businessprocess</a:t>
            </a:r>
            <a:r>
              <a:rPr lang="en-US" dirty="0">
                <a:solidFill>
                  <a:schemeClr val="bg1"/>
                </a:solidFill>
                <a:latin typeface="+mj-lt"/>
                <a:cs typeface="Space Grotesk" pitchFamily="2" charset="0"/>
                <a:sym typeface="Arial"/>
              </a:rPr>
              <a:t>/start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+mj-lt"/>
              <a:cs typeface="Space Grotesk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68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2A9C-9072-2EBA-7246-5BE85D2B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 anchor="t">
            <a:normAutofit/>
          </a:bodyPr>
          <a:lstStyle/>
          <a:p>
            <a:r>
              <a:rPr lang="en-US" dirty="0" err="1"/>
              <a:t>Dapr</a:t>
            </a:r>
            <a:r>
              <a:rPr lang="en-US" dirty="0"/>
              <a:t> components</a:t>
            </a:r>
            <a:endParaRPr lang="en-IN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E86BC1A-8B10-D4F6-C71B-84880E7B7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6" y="1150120"/>
            <a:ext cx="8646038" cy="51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4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1091</Words>
  <Application>Microsoft Office PowerPoint</Application>
  <PresentationFormat>Custom</PresentationFormat>
  <Paragraphs>268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Consolas</vt:lpstr>
      <vt:lpstr>EYInterstate</vt:lpstr>
      <vt:lpstr>EYInterstate Light</vt:lpstr>
      <vt:lpstr>Georgia</vt:lpstr>
      <vt:lpstr>Segoe UI</vt:lpstr>
      <vt:lpstr>Segoe UI Semibold</vt:lpstr>
      <vt:lpstr>Space Grotesk</vt:lpstr>
      <vt:lpstr>Wingdings</vt:lpstr>
      <vt:lpstr>EY dark background</vt:lpstr>
      <vt:lpstr>EY light background</vt:lpstr>
      <vt:lpstr>Dapr – 101 </vt:lpstr>
      <vt:lpstr>PowerPoint Presentation</vt:lpstr>
      <vt:lpstr>Azure Incubation Team</vt:lpstr>
      <vt:lpstr>State of enterprise application</vt:lpstr>
      <vt:lpstr>Microservice building blocks for cloud</vt:lpstr>
      <vt:lpstr>Dapr APIs</vt:lpstr>
      <vt:lpstr>Sidecar Pattern</vt:lpstr>
      <vt:lpstr>Dapr Sidecar Architecture</vt:lpstr>
      <vt:lpstr>Dapr components</vt:lpstr>
      <vt:lpstr>Swappable components </vt:lpstr>
      <vt:lpstr>Swappable components </vt:lpstr>
      <vt:lpstr>Swappable components </vt:lpstr>
      <vt:lpstr>PowerPoint Presentation</vt:lpstr>
      <vt:lpstr>Install Dapr</vt:lpstr>
      <vt:lpstr>Initialize Dapr</vt:lpstr>
      <vt:lpstr>Dapr Run</vt:lpstr>
      <vt:lpstr>Service Invocation</vt:lpstr>
      <vt:lpstr>Service invocation - Demo</vt:lpstr>
      <vt:lpstr>Namespace Service Invocation</vt:lpstr>
      <vt:lpstr>FQDN</vt:lpstr>
      <vt:lpstr>Multiple Replicas</vt:lpstr>
      <vt:lpstr>Publish and Subscribe</vt:lpstr>
      <vt:lpstr>CloudEvents</vt:lpstr>
      <vt:lpstr>CloudEvents sample json</vt:lpstr>
      <vt:lpstr>PubSub - Demo</vt:lpstr>
      <vt:lpstr>Scope topic access</vt:lpstr>
      <vt:lpstr>Limit Allowed Topic</vt:lpstr>
      <vt:lpstr>State Management</vt:lpstr>
      <vt:lpstr>State Management - Demo</vt:lpstr>
      <vt:lpstr>Resiliency</vt:lpstr>
      <vt:lpstr>Dapr Resiliency</vt:lpstr>
      <vt:lpstr>Service Invocation resiliency policies</vt:lpstr>
      <vt:lpstr>Resiliency in Pub/Sub </vt:lpstr>
      <vt:lpstr>Outbound component resiliency policies </vt:lpstr>
      <vt:lpstr>Inbound component resiliency policies </vt:lpstr>
      <vt:lpstr>Security</vt:lpstr>
      <vt:lpstr>Observability</vt:lpstr>
      <vt:lpstr>Distributed Tracing</vt:lpstr>
      <vt:lpstr>Dapr Contributors</vt:lpstr>
      <vt:lpstr>Dapr Users</vt:lpstr>
      <vt:lpstr>Dapr Resources</vt:lpstr>
      <vt:lpstr>FAQs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2016-03-16T05:57:48Z</dcterms:created>
  <dcterms:modified xsi:type="dcterms:W3CDTF">2025-03-11T08:11:59Z</dcterms:modified>
  <cp:contentStatus/>
</cp:coreProperties>
</file>